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24" r:id="rId2"/>
    <p:sldId id="365" r:id="rId3"/>
    <p:sldId id="366" r:id="rId4"/>
    <p:sldId id="348" r:id="rId5"/>
    <p:sldId id="359" r:id="rId6"/>
    <p:sldId id="367" r:id="rId7"/>
    <p:sldId id="368" r:id="rId8"/>
    <p:sldId id="328" r:id="rId9"/>
    <p:sldId id="335" r:id="rId10"/>
    <p:sldId id="361" r:id="rId11"/>
    <p:sldId id="363" r:id="rId12"/>
    <p:sldId id="364" r:id="rId13"/>
    <p:sldId id="353" r:id="rId14"/>
    <p:sldId id="354" r:id="rId15"/>
    <p:sldId id="355" r:id="rId16"/>
    <p:sldId id="351" r:id="rId17"/>
    <p:sldId id="356" r:id="rId18"/>
    <p:sldId id="357" r:id="rId19"/>
    <p:sldId id="35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21" autoAdjust="0"/>
    <p:restoredTop sz="94660"/>
  </p:normalViewPr>
  <p:slideViewPr>
    <p:cSldViewPr>
      <p:cViewPr varScale="1">
        <p:scale>
          <a:sx n="72" d="100"/>
          <a:sy n="72" d="100"/>
        </p:scale>
        <p:origin x="9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D9ECA-96BB-4D57-A228-AB05BAAC50A3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61118-05EB-47F0-A073-78DFF8715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262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FD7F-F41B-4DDB-8112-AF0A0FED9038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3D98-A3CC-4587-95E3-96B4B90D9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FD7F-F41B-4DDB-8112-AF0A0FED9038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3D98-A3CC-4587-95E3-96B4B90D9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FD7F-F41B-4DDB-8112-AF0A0FED9038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3D98-A3CC-4587-95E3-96B4B90D9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FD7F-F41B-4DDB-8112-AF0A0FED9038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3D98-A3CC-4587-95E3-96B4B90D9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FD7F-F41B-4DDB-8112-AF0A0FED9038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3D98-A3CC-4587-95E3-96B4B90D9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FD7F-F41B-4DDB-8112-AF0A0FED9038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3D98-A3CC-4587-95E3-96B4B90D9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FD7F-F41B-4DDB-8112-AF0A0FED9038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3D98-A3CC-4587-95E3-96B4B90D9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FD7F-F41B-4DDB-8112-AF0A0FED9038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3D98-A3CC-4587-95E3-96B4B90D9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FD7F-F41B-4DDB-8112-AF0A0FED9038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3D98-A3CC-4587-95E3-96B4B90D9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FD7F-F41B-4DDB-8112-AF0A0FED9038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3D98-A3CC-4587-95E3-96B4B90D9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FD7F-F41B-4DDB-8112-AF0A0FED9038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3D98-A3CC-4587-95E3-96B4B90D9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6FD7F-F41B-4DDB-8112-AF0A0FED9038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63D98-A3CC-4587-95E3-96B4B90D9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20.png"/><Relationship Id="rId7" Type="http://schemas.openxmlformats.org/officeDocument/2006/relationships/image" Target="../media/image16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pn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lum bright="6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3245"/>
            <a:ext cx="8712968" cy="398906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532" y="2133600"/>
            <a:ext cx="8496944" cy="1470025"/>
          </a:xfrm>
        </p:spPr>
        <p:txBody>
          <a:bodyPr>
            <a:normAutofit fontScale="90000"/>
          </a:bodyPr>
          <a:lstStyle/>
          <a:p>
            <a:r>
              <a:rPr lang="en-GB" sz="5300" b="1" dirty="0" smtClean="0">
                <a:solidFill>
                  <a:schemeClr val="tx2"/>
                </a:solidFill>
              </a:rPr>
              <a:t/>
            </a:r>
            <a:br>
              <a:rPr lang="en-GB" sz="5300" b="1" dirty="0" smtClean="0">
                <a:solidFill>
                  <a:schemeClr val="tx2"/>
                </a:solidFill>
              </a:rPr>
            </a:br>
            <a:r>
              <a:rPr lang="en-GB" sz="5300" b="1" dirty="0" smtClean="0">
                <a:solidFill>
                  <a:schemeClr val="tx2"/>
                </a:solidFill>
              </a:rPr>
              <a:t>Temporal Fairness </a:t>
            </a:r>
            <a:br>
              <a:rPr lang="en-GB" sz="5300" b="1" dirty="0" smtClean="0">
                <a:solidFill>
                  <a:schemeClr val="tx2"/>
                </a:solidFill>
              </a:rPr>
            </a:br>
            <a:r>
              <a:rPr lang="en-GB" sz="5300" b="1" dirty="0" smtClean="0">
                <a:solidFill>
                  <a:schemeClr val="tx2"/>
                </a:solidFill>
              </a:rPr>
              <a:t>in Multiwinner Voting</a:t>
            </a:r>
            <a:r>
              <a:rPr lang="en-GB" sz="5300" b="1" dirty="0">
                <a:solidFill>
                  <a:schemeClr val="tx2"/>
                </a:solidFill>
              </a:rPr>
              <a:t/>
            </a:r>
            <a:br>
              <a:rPr lang="en-GB" sz="5300" b="1" dirty="0">
                <a:solidFill>
                  <a:schemeClr val="tx2"/>
                </a:solidFill>
              </a:rPr>
            </a:br>
            <a:r>
              <a:rPr lang="en-GB" sz="5300" dirty="0" smtClean="0">
                <a:solidFill>
                  <a:schemeClr val="tx2"/>
                </a:solidFill>
              </a:rPr>
              <a:t/>
            </a:r>
            <a:br>
              <a:rPr lang="en-GB" sz="5300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/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b="1" dirty="0" smtClean="0">
                <a:solidFill>
                  <a:srgbClr val="FF0000"/>
                </a:solidFill>
              </a:rPr>
              <a:t>Edith </a:t>
            </a:r>
            <a:r>
              <a:rPr lang="en-GB" b="1" dirty="0" err="1" smtClean="0">
                <a:solidFill>
                  <a:srgbClr val="FF0000"/>
                </a:solidFill>
              </a:rPr>
              <a:t>Elkind</a:t>
            </a:r>
            <a:r>
              <a:rPr lang="en-GB" b="1" dirty="0" smtClean="0">
                <a:solidFill>
                  <a:srgbClr val="FF0000"/>
                </a:solidFill>
              </a:rPr>
              <a:t/>
            </a:r>
            <a:br>
              <a:rPr lang="en-GB" b="1" dirty="0" smtClean="0">
                <a:solidFill>
                  <a:srgbClr val="FF0000"/>
                </a:solidFill>
              </a:rPr>
            </a:br>
            <a:r>
              <a:rPr lang="en-GB" b="1" dirty="0" smtClean="0">
                <a:solidFill>
                  <a:schemeClr val="accent1"/>
                </a:solidFill>
              </a:rPr>
              <a:t>University of </a:t>
            </a:r>
            <a:r>
              <a:rPr lang="en-GB" b="1" dirty="0" smtClean="0">
                <a:solidFill>
                  <a:schemeClr val="accent1"/>
                </a:solidFill>
                <a:sym typeface="Symbol"/>
              </a:rPr>
              <a:t>Oxford</a:t>
            </a:r>
            <a:br>
              <a:rPr lang="en-GB" b="1" dirty="0" smtClean="0">
                <a:solidFill>
                  <a:schemeClr val="accent1"/>
                </a:solidFill>
                <a:sym typeface="Symbol"/>
              </a:rPr>
            </a:br>
            <a:r>
              <a:rPr lang="en-GB" b="1" dirty="0" smtClean="0">
                <a:solidFill>
                  <a:schemeClr val="accent1"/>
                </a:solidFill>
                <a:sym typeface="Symbol"/>
              </a:rPr>
              <a:t>Alan Turing Institute</a:t>
            </a:r>
            <a:br>
              <a:rPr lang="en-GB" b="1" dirty="0" smtClean="0">
                <a:solidFill>
                  <a:schemeClr val="accent1"/>
                </a:solidFill>
                <a:sym typeface="Symbol"/>
              </a:rPr>
            </a:br>
            <a:endParaRPr lang="en-GB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42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071271"/>
              </p:ext>
            </p:extLst>
          </p:nvPr>
        </p:nvGraphicFramePr>
        <p:xfrm>
          <a:off x="457200" y="228598"/>
          <a:ext cx="8305800" cy="62484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6450"/>
                <a:gridCol w="2076450"/>
                <a:gridCol w="2076450"/>
                <a:gridCol w="2076450"/>
              </a:tblGrid>
              <a:tr h="89262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9262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9262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9262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92629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outcome 1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892629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outcome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892629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outcome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04800"/>
            <a:ext cx="720000" cy="72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889" y="1203533"/>
            <a:ext cx="594221" cy="72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594" y="2130300"/>
            <a:ext cx="483972" cy="72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594" y="3044700"/>
            <a:ext cx="444000" cy="72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61780" y="265500"/>
            <a:ext cx="768163" cy="46333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09014" y="265500"/>
            <a:ext cx="768163" cy="46333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663" r="15663"/>
          <a:stretch/>
        </p:blipFill>
        <p:spPr>
          <a:xfrm>
            <a:off x="4607737" y="1271100"/>
            <a:ext cx="902186" cy="49323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663" r="15663"/>
          <a:stretch/>
        </p:blipFill>
        <p:spPr>
          <a:xfrm>
            <a:off x="2558143" y="1271100"/>
            <a:ext cx="902186" cy="49323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663" r="15663"/>
          <a:stretch/>
        </p:blipFill>
        <p:spPr>
          <a:xfrm>
            <a:off x="5529943" y="585300"/>
            <a:ext cx="902186" cy="49323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267" y="3055013"/>
            <a:ext cx="753515" cy="50100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408" y="3114286"/>
            <a:ext cx="753515" cy="50100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014" y="3199696"/>
            <a:ext cx="753515" cy="50100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7642" y="2239796"/>
            <a:ext cx="753515" cy="50100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99489" y="2258632"/>
            <a:ext cx="768163" cy="46333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61780" y="2250348"/>
            <a:ext cx="768163" cy="46333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91284" y="2250348"/>
            <a:ext cx="768163" cy="46333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0" y="3170247"/>
            <a:ext cx="762000" cy="55990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296" y="3124748"/>
            <a:ext cx="762000" cy="55990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978" y="3180970"/>
            <a:ext cx="762000" cy="55990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7067" y="1363629"/>
            <a:ext cx="762000" cy="55990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177" y="1363629"/>
            <a:ext cx="762000" cy="55990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2337" y="4038600"/>
            <a:ext cx="768163" cy="46333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857" y="3998730"/>
            <a:ext cx="753515" cy="501007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978" y="3971480"/>
            <a:ext cx="762000" cy="559904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036" y="4886224"/>
            <a:ext cx="762000" cy="55990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649" y="4915673"/>
            <a:ext cx="753515" cy="501007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2337" y="4920392"/>
            <a:ext cx="768163" cy="463336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663" r="15663"/>
          <a:stretch/>
        </p:blipFill>
        <p:spPr>
          <a:xfrm>
            <a:off x="3083570" y="5802184"/>
            <a:ext cx="902186" cy="49323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19036" y="5832084"/>
            <a:ext cx="768163" cy="463336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648" y="5810592"/>
            <a:ext cx="753515" cy="501007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685800" y="4740067"/>
            <a:ext cx="1676400" cy="381000"/>
          </a:xfrm>
          <a:prstGeom prst="rect">
            <a:avLst/>
          </a:prstGeom>
          <a:solidFill>
            <a:schemeClr val="bg1"/>
          </a:solidFill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685800" y="5638800"/>
            <a:ext cx="1752600" cy="457200"/>
          </a:xfrm>
          <a:prstGeom prst="rect">
            <a:avLst/>
          </a:prstGeom>
          <a:solidFill>
            <a:schemeClr val="bg1"/>
          </a:solidFill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534071" y="4243953"/>
            <a:ext cx="19798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H:0</a:t>
            </a:r>
            <a:r>
              <a:rPr lang="en-GB" sz="2000" dirty="0"/>
              <a:t>, M:1, B:1, L:2</a:t>
            </a:r>
          </a:p>
          <a:p>
            <a:endParaRPr lang="en-GB" sz="2800" dirty="0" smtClean="0">
              <a:solidFill>
                <a:schemeClr val="tx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13071" y="5149689"/>
            <a:ext cx="19798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H:0</a:t>
            </a:r>
            <a:r>
              <a:rPr lang="en-GB" sz="2000" dirty="0"/>
              <a:t>, M:1, </a:t>
            </a:r>
            <a:r>
              <a:rPr lang="en-GB" sz="2000" dirty="0" smtClean="0"/>
              <a:t>B:2, </a:t>
            </a:r>
            <a:r>
              <a:rPr lang="en-GB" sz="2000" dirty="0"/>
              <a:t>L:2</a:t>
            </a:r>
          </a:p>
          <a:p>
            <a:endParaRPr lang="en-GB" sz="2800" dirty="0" smtClean="0">
              <a:solidFill>
                <a:schemeClr val="tx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13070" y="6065233"/>
            <a:ext cx="19798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H:1, </a:t>
            </a:r>
            <a:r>
              <a:rPr lang="en-GB" sz="2000" dirty="0"/>
              <a:t>M:1, </a:t>
            </a:r>
            <a:r>
              <a:rPr lang="en-GB" sz="2000" dirty="0" smtClean="0"/>
              <a:t>B:2, L:1</a:t>
            </a:r>
            <a:endParaRPr lang="en-GB" sz="2000" dirty="0"/>
          </a:p>
          <a:p>
            <a:endParaRPr lang="en-GB" sz="28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91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2" grpId="0"/>
      <p:bldP spid="38" grpId="0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Hard and Easy Problems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GB" dirty="0" err="1" smtClean="0">
                <a:solidFill>
                  <a:schemeClr val="accent1"/>
                </a:solidFill>
              </a:rPr>
              <a:t>Util</a:t>
            </a:r>
            <a:r>
              <a:rPr lang="en-GB" dirty="0" smtClean="0"/>
              <a:t> </a:t>
            </a:r>
            <a:r>
              <a:rPr lang="en-GB" dirty="0" err="1" smtClean="0"/>
              <a:t>vs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chemeClr val="accent1"/>
                </a:solidFill>
              </a:rPr>
              <a:t>egal</a:t>
            </a:r>
            <a:r>
              <a:rPr lang="en-GB" dirty="0" smtClean="0"/>
              <a:t> welfare: which one is </a:t>
            </a:r>
            <a:r>
              <a:rPr lang="en-GB" dirty="0" smtClean="0">
                <a:solidFill>
                  <a:srgbClr val="FF0000"/>
                </a:solidFill>
              </a:rPr>
              <a:t>harder</a:t>
            </a:r>
            <a:r>
              <a:rPr lang="en-GB" dirty="0" smtClean="0"/>
              <a:t>?</a:t>
            </a:r>
          </a:p>
          <a:p>
            <a:r>
              <a:rPr lang="en-GB" u="sng" dirty="0" smtClean="0"/>
              <a:t>Observation</a:t>
            </a:r>
            <a:r>
              <a:rPr lang="en-GB" dirty="0" smtClean="0"/>
              <a:t>: </a:t>
            </a:r>
            <a:r>
              <a:rPr lang="en-GB" dirty="0" smtClean="0">
                <a:solidFill>
                  <a:schemeClr val="accent1"/>
                </a:solidFill>
              </a:rPr>
              <a:t>utilitarian</a:t>
            </a:r>
            <a:r>
              <a:rPr lang="en-GB" dirty="0" smtClean="0"/>
              <a:t> welfare </a:t>
            </a:r>
            <a:br>
              <a:rPr lang="en-GB" dirty="0" smtClean="0"/>
            </a:br>
            <a:r>
              <a:rPr lang="en-GB" dirty="0" smtClean="0"/>
              <a:t>maximization is </a:t>
            </a:r>
            <a:r>
              <a:rPr lang="en-GB" dirty="0" smtClean="0">
                <a:solidFill>
                  <a:srgbClr val="FF0000"/>
                </a:solidFill>
              </a:rPr>
              <a:t>poly-time</a:t>
            </a:r>
          </a:p>
          <a:p>
            <a:r>
              <a:rPr lang="en-GB" dirty="0" smtClean="0"/>
              <a:t>Proof:</a:t>
            </a:r>
          </a:p>
          <a:p>
            <a:pPr lvl="1"/>
            <a:r>
              <a:rPr lang="en-GB" dirty="0" smtClean="0"/>
              <a:t>we are matching </a:t>
            </a:r>
            <a:r>
              <a:rPr lang="en-GB" dirty="0" smtClean="0">
                <a:solidFill>
                  <a:srgbClr val="00B050"/>
                </a:solidFill>
              </a:rPr>
              <a:t>projects</a:t>
            </a:r>
            <a:r>
              <a:rPr lang="en-GB" dirty="0" smtClean="0"/>
              <a:t> to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rounds</a:t>
            </a:r>
          </a:p>
          <a:p>
            <a:pPr lvl="1"/>
            <a:r>
              <a:rPr lang="en-GB" dirty="0" smtClean="0"/>
              <a:t>weight of an edge: </a:t>
            </a:r>
            <a:br>
              <a:rPr lang="en-GB" dirty="0" smtClean="0"/>
            </a:br>
            <a:r>
              <a:rPr lang="en-GB" dirty="0" smtClean="0"/>
              <a:t>number of approvals</a:t>
            </a:r>
          </a:p>
          <a:p>
            <a:pPr lvl="1"/>
            <a:r>
              <a:rPr lang="en-GB" dirty="0" smtClean="0"/>
              <a:t>we want a </a:t>
            </a:r>
            <a:br>
              <a:rPr lang="en-GB" dirty="0" smtClean="0"/>
            </a:br>
            <a:r>
              <a:rPr lang="en-GB" dirty="0" smtClean="0">
                <a:solidFill>
                  <a:srgbClr val="FF0000"/>
                </a:solidFill>
              </a:rPr>
              <a:t>max-weight</a:t>
            </a:r>
            <a:r>
              <a:rPr lang="en-GB" dirty="0" smtClean="0"/>
              <a:t> matching (easy)</a:t>
            </a:r>
          </a:p>
        </p:txBody>
      </p:sp>
      <p:sp>
        <p:nvSpPr>
          <p:cNvPr id="4" name="Oval 3"/>
          <p:cNvSpPr/>
          <p:nvPr/>
        </p:nvSpPr>
        <p:spPr>
          <a:xfrm>
            <a:off x="6920049" y="3609502"/>
            <a:ext cx="182880" cy="18288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920049" y="4395551"/>
            <a:ext cx="182880" cy="18288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920049" y="5181600"/>
            <a:ext cx="182880" cy="18288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920049" y="5967649"/>
            <a:ext cx="182880" cy="18288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503920" y="3990502"/>
            <a:ext cx="182880" cy="18288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503920" y="4776551"/>
            <a:ext cx="182880" cy="18288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503920" y="5562600"/>
            <a:ext cx="182880" cy="18288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endCxn id="9" idx="2"/>
          </p:cNvCxnSpPr>
          <p:nvPr/>
        </p:nvCxnSpPr>
        <p:spPr>
          <a:xfrm>
            <a:off x="7102929" y="4495800"/>
            <a:ext cx="1400991" cy="372191"/>
          </a:xfrm>
          <a:prstGeom prst="line">
            <a:avLst/>
          </a:prstGeom>
          <a:ln w="285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098899" y="4486991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tx2"/>
                </a:solidFill>
              </a:rPr>
              <a:t>p</a:t>
            </a:r>
            <a:endParaRPr lang="en-GB" sz="2800" dirty="0" smtClean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166190" y="4850976"/>
            <a:ext cx="309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tx2"/>
                </a:solidFill>
              </a:rPr>
              <a:t>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67161" y="3788015"/>
            <a:ext cx="12087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tx2"/>
                </a:solidFill>
              </a:rPr>
              <a:t>who likes </a:t>
            </a:r>
            <a:br>
              <a:rPr lang="en-GB" sz="2000" dirty="0" smtClean="0">
                <a:solidFill>
                  <a:schemeClr val="tx2"/>
                </a:solidFill>
              </a:rPr>
            </a:br>
            <a:r>
              <a:rPr lang="en-GB" sz="2000" dirty="0" smtClean="0">
                <a:solidFill>
                  <a:schemeClr val="tx2"/>
                </a:solidFill>
              </a:rPr>
              <a:t>p at r?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32937" y="3006333"/>
            <a:ext cx="1360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tx2"/>
                </a:solidFill>
              </a:rPr>
              <a:t>p</a:t>
            </a:r>
            <a:r>
              <a:rPr lang="en-GB" sz="2800" dirty="0" smtClean="0">
                <a:solidFill>
                  <a:schemeClr val="tx2"/>
                </a:solidFill>
              </a:rPr>
              <a:t>rojects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854272" y="3272040"/>
            <a:ext cx="12016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tx2"/>
                </a:solidFill>
              </a:rPr>
              <a:t>r</a:t>
            </a:r>
            <a:r>
              <a:rPr lang="en-GB" sz="2800" dirty="0" smtClean="0">
                <a:solidFill>
                  <a:schemeClr val="tx2"/>
                </a:solidFill>
              </a:rPr>
              <a:t>ounds</a:t>
            </a:r>
          </a:p>
        </p:txBody>
      </p:sp>
    </p:spTree>
    <p:extLst>
      <p:ext uri="{BB962C8B-B14F-4D97-AF65-F5344CB8AC3E}">
        <p14:creationId xmlns:p14="http://schemas.microsoft.com/office/powerpoint/2010/main" val="268350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5" grpId="0"/>
      <p:bldP spid="16" grpId="0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Complexity of Egalitarian Welfare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5364162"/>
          </a:xfrm>
        </p:spPr>
        <p:txBody>
          <a:bodyPr>
            <a:normAutofit/>
          </a:bodyPr>
          <a:lstStyle/>
          <a:p>
            <a:r>
              <a:rPr lang="en-GB" u="sng" dirty="0" smtClean="0"/>
              <a:t>Theorem</a:t>
            </a:r>
            <a:r>
              <a:rPr lang="en-GB" dirty="0" smtClean="0"/>
              <a:t>: </a:t>
            </a:r>
            <a:r>
              <a:rPr lang="en-GB" dirty="0" smtClean="0">
                <a:solidFill>
                  <a:schemeClr val="accent1"/>
                </a:solidFill>
              </a:rPr>
              <a:t>egalitarian</a:t>
            </a:r>
            <a:r>
              <a:rPr lang="en-GB" dirty="0" smtClean="0"/>
              <a:t> welfare maximization (EWM)</a:t>
            </a:r>
            <a:r>
              <a:rPr lang="en-GB" dirty="0"/>
              <a:t> </a:t>
            </a:r>
            <a:r>
              <a:rPr lang="en-GB" dirty="0" smtClean="0"/>
              <a:t>is </a:t>
            </a:r>
            <a:r>
              <a:rPr lang="en-GB" dirty="0" smtClean="0">
                <a:solidFill>
                  <a:srgbClr val="FF0000"/>
                </a:solidFill>
              </a:rPr>
              <a:t>NP-hard</a:t>
            </a:r>
          </a:p>
          <a:p>
            <a:r>
              <a:rPr lang="en-GB" dirty="0" smtClean="0"/>
              <a:t>But what if </a:t>
            </a:r>
            <a:r>
              <a:rPr lang="en-US" dirty="0" smtClean="0">
                <a:solidFill>
                  <a:schemeClr val="accent1"/>
                </a:solidFill>
              </a:rPr>
              <a:t>m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, or  </a:t>
            </a:r>
            <a:r>
              <a:rPr lang="en-US" dirty="0">
                <a:solidFill>
                  <a:schemeClr val="accent1"/>
                </a:solidFill>
                <a:latin typeface="Script MT Bold" pitchFamily="66" charset="0"/>
              </a:rPr>
              <a:t>l</a:t>
            </a:r>
            <a:r>
              <a:rPr lang="en-US" dirty="0"/>
              <a:t> </a:t>
            </a:r>
            <a:r>
              <a:rPr lang="en-GB" dirty="0" smtClean="0"/>
              <a:t>is “small”?</a:t>
            </a:r>
          </a:p>
          <a:p>
            <a:r>
              <a:rPr lang="en-GB" dirty="0" smtClean="0"/>
              <a:t>Easy for small </a:t>
            </a:r>
            <a:r>
              <a:rPr lang="en-GB" dirty="0" smtClean="0">
                <a:solidFill>
                  <a:schemeClr val="accent1"/>
                </a:solidFill>
              </a:rPr>
              <a:t>m</a:t>
            </a:r>
            <a:r>
              <a:rPr lang="en-GB" dirty="0" smtClean="0"/>
              <a:t> (FPT) </a:t>
            </a:r>
            <a:r>
              <a:rPr lang="en-US" dirty="0"/>
              <a:t>or  </a:t>
            </a:r>
            <a:r>
              <a:rPr lang="en-US" dirty="0" smtClean="0">
                <a:solidFill>
                  <a:schemeClr val="accent1"/>
                </a:solidFill>
                <a:latin typeface="Script MT Bold" pitchFamily="66" charset="0"/>
              </a:rPr>
              <a:t>l </a:t>
            </a:r>
            <a:r>
              <a:rPr lang="en-GB" dirty="0" smtClean="0"/>
              <a:t>(XP)</a:t>
            </a:r>
          </a:p>
          <a:p>
            <a:r>
              <a:rPr lang="en-GB" u="sng" dirty="0" smtClean="0"/>
              <a:t>Theorem</a:t>
            </a:r>
            <a:r>
              <a:rPr lang="en-GB" dirty="0" smtClean="0"/>
              <a:t>: for </a:t>
            </a:r>
            <a:r>
              <a:rPr lang="en-GB" dirty="0" smtClean="0">
                <a:solidFill>
                  <a:schemeClr val="accent1"/>
                </a:solidFill>
              </a:rPr>
              <a:t>2</a:t>
            </a:r>
            <a:r>
              <a:rPr lang="en-GB" dirty="0" smtClean="0"/>
              <a:t> agents </a:t>
            </a:r>
            <a:r>
              <a:rPr lang="en-GB" dirty="0" smtClean="0">
                <a:solidFill>
                  <a:schemeClr val="accent1"/>
                </a:solidFill>
              </a:rPr>
              <a:t>EWM</a:t>
            </a:r>
            <a:r>
              <a:rPr lang="en-GB" dirty="0" smtClean="0"/>
              <a:t> is </a:t>
            </a:r>
            <a:br>
              <a:rPr lang="en-GB" dirty="0" smtClean="0"/>
            </a:br>
            <a:r>
              <a:rPr lang="en-GB" dirty="0" smtClean="0"/>
              <a:t>at least as hard as </a:t>
            </a:r>
            <a:r>
              <a:rPr lang="en-GB" dirty="0" smtClean="0">
                <a:solidFill>
                  <a:srgbClr val="FF0000"/>
                </a:solidFill>
              </a:rPr>
              <a:t>Exact Matching </a:t>
            </a:r>
          </a:p>
          <a:p>
            <a:pPr lvl="1"/>
            <a:r>
              <a:rPr lang="en-GB" dirty="0" smtClean="0"/>
              <a:t>bipartite graph, each edge is </a:t>
            </a:r>
            <a:r>
              <a:rPr lang="en-GB" dirty="0" smtClean="0">
                <a:solidFill>
                  <a:srgbClr val="FF0000"/>
                </a:solidFill>
              </a:rPr>
              <a:t>red</a:t>
            </a:r>
            <a:r>
              <a:rPr lang="en-GB" dirty="0" smtClean="0"/>
              <a:t> or </a:t>
            </a:r>
            <a:r>
              <a:rPr lang="en-GB" dirty="0" smtClean="0">
                <a:solidFill>
                  <a:schemeClr val="accent1"/>
                </a:solidFill>
              </a:rPr>
              <a:t>blue</a:t>
            </a:r>
          </a:p>
          <a:p>
            <a:pPr lvl="1"/>
            <a:r>
              <a:rPr lang="en-GB" dirty="0" smtClean="0"/>
              <a:t>is there a </a:t>
            </a:r>
            <a:r>
              <a:rPr lang="en-GB" dirty="0" smtClean="0">
                <a:solidFill>
                  <a:srgbClr val="FF0000"/>
                </a:solidFill>
              </a:rPr>
              <a:t>perfect matching </a:t>
            </a:r>
            <a:r>
              <a:rPr lang="en-GB" dirty="0" smtClean="0"/>
              <a:t>with exactly </a:t>
            </a:r>
            <a:r>
              <a:rPr lang="en-GB" dirty="0" smtClean="0">
                <a:solidFill>
                  <a:schemeClr val="tx2"/>
                </a:solidFill>
              </a:rPr>
              <a:t>K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red</a:t>
            </a:r>
            <a:r>
              <a:rPr lang="en-GB" dirty="0" smtClean="0"/>
              <a:t> edges?</a:t>
            </a:r>
            <a:endParaRPr lang="en-GB" dirty="0"/>
          </a:p>
          <a:p>
            <a:pPr lvl="1"/>
            <a:r>
              <a:rPr lang="en-GB" dirty="0" smtClean="0"/>
              <a:t>admits a </a:t>
            </a:r>
            <a:r>
              <a:rPr lang="en-GB" dirty="0" smtClean="0">
                <a:solidFill>
                  <a:schemeClr val="accent1"/>
                </a:solidFill>
              </a:rPr>
              <a:t>randomized</a:t>
            </a:r>
            <a:r>
              <a:rPr lang="en-GB" dirty="0" smtClean="0"/>
              <a:t> poly-time algorithm</a:t>
            </a:r>
          </a:p>
          <a:p>
            <a:pPr lvl="1"/>
            <a:r>
              <a:rPr lang="en-GB" dirty="0" smtClean="0"/>
              <a:t>not known if there is a </a:t>
            </a:r>
            <a:r>
              <a:rPr lang="en-GB" dirty="0" smtClean="0">
                <a:solidFill>
                  <a:srgbClr val="FF0000"/>
                </a:solidFill>
              </a:rPr>
              <a:t>deterministic</a:t>
            </a:r>
            <a:r>
              <a:rPr lang="en-GB" dirty="0" smtClean="0"/>
              <a:t> one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7391400" y="2133600"/>
            <a:ext cx="1268186" cy="2541027"/>
            <a:chOff x="7391400" y="2133600"/>
            <a:chExt cx="1268186" cy="2541027"/>
          </a:xfrm>
        </p:grpSpPr>
        <p:sp>
          <p:nvSpPr>
            <p:cNvPr id="4" name="Oval 3"/>
            <p:cNvSpPr/>
            <p:nvPr/>
          </p:nvSpPr>
          <p:spPr>
            <a:xfrm>
              <a:off x="7391400" y="2133600"/>
              <a:ext cx="182880" cy="182880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7391400" y="2919649"/>
              <a:ext cx="182880" cy="182880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7391400" y="3705698"/>
              <a:ext cx="182880" cy="182880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7391400" y="4491747"/>
              <a:ext cx="182880" cy="182880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8476706" y="2133600"/>
              <a:ext cx="182880" cy="18288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8476706" y="2919649"/>
              <a:ext cx="182880" cy="18288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8476706" y="3705698"/>
              <a:ext cx="182880" cy="18288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8476706" y="4491747"/>
              <a:ext cx="182880" cy="18288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" name="Straight Connector 13"/>
          <p:cNvCxnSpPr>
            <a:stCxn id="4" idx="5"/>
            <a:endCxn id="9" idx="1"/>
          </p:cNvCxnSpPr>
          <p:nvPr/>
        </p:nvCxnSpPr>
        <p:spPr>
          <a:xfrm>
            <a:off x="7547498" y="2289698"/>
            <a:ext cx="955990" cy="656733"/>
          </a:xfrm>
          <a:prstGeom prst="line">
            <a:avLst/>
          </a:prstGeom>
          <a:ln w="285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4"/>
            <a:endCxn id="11" idx="0"/>
          </p:cNvCxnSpPr>
          <p:nvPr/>
        </p:nvCxnSpPr>
        <p:spPr>
          <a:xfrm>
            <a:off x="7482840" y="2316480"/>
            <a:ext cx="1085306" cy="2175267"/>
          </a:xfrm>
          <a:prstGeom prst="line">
            <a:avLst/>
          </a:prstGeom>
          <a:ln w="28575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5"/>
            <a:endCxn id="10" idx="1"/>
          </p:cNvCxnSpPr>
          <p:nvPr/>
        </p:nvCxnSpPr>
        <p:spPr>
          <a:xfrm>
            <a:off x="7547498" y="3075747"/>
            <a:ext cx="955990" cy="656733"/>
          </a:xfrm>
          <a:prstGeom prst="line">
            <a:avLst/>
          </a:prstGeom>
          <a:ln w="28575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6" idx="7"/>
            <a:endCxn id="8" idx="3"/>
          </p:cNvCxnSpPr>
          <p:nvPr/>
        </p:nvCxnSpPr>
        <p:spPr>
          <a:xfrm flipV="1">
            <a:off x="7547498" y="2289698"/>
            <a:ext cx="955990" cy="1442782"/>
          </a:xfrm>
          <a:prstGeom prst="line">
            <a:avLst/>
          </a:prstGeom>
          <a:ln w="285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7" idx="6"/>
            <a:endCxn id="11" idx="2"/>
          </p:cNvCxnSpPr>
          <p:nvPr/>
        </p:nvCxnSpPr>
        <p:spPr>
          <a:xfrm>
            <a:off x="7574280" y="4583187"/>
            <a:ext cx="902426" cy="0"/>
          </a:xfrm>
          <a:prstGeom prst="line">
            <a:avLst/>
          </a:prstGeom>
          <a:ln w="28575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9" idx="3"/>
          </p:cNvCxnSpPr>
          <p:nvPr/>
        </p:nvCxnSpPr>
        <p:spPr>
          <a:xfrm flipV="1">
            <a:off x="7547498" y="3075747"/>
            <a:ext cx="955990" cy="1420053"/>
          </a:xfrm>
          <a:prstGeom prst="line">
            <a:avLst/>
          </a:prstGeom>
          <a:ln w="285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6" idx="5"/>
            <a:endCxn id="11" idx="1"/>
          </p:cNvCxnSpPr>
          <p:nvPr/>
        </p:nvCxnSpPr>
        <p:spPr>
          <a:xfrm>
            <a:off x="7547498" y="3861796"/>
            <a:ext cx="955990" cy="656733"/>
          </a:xfrm>
          <a:prstGeom prst="line">
            <a:avLst/>
          </a:prstGeom>
          <a:ln w="28575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4" idx="6"/>
          </p:cNvCxnSpPr>
          <p:nvPr/>
        </p:nvCxnSpPr>
        <p:spPr>
          <a:xfrm flipH="1" flipV="1">
            <a:off x="7574280" y="2225040"/>
            <a:ext cx="902426" cy="17731"/>
          </a:xfrm>
          <a:prstGeom prst="line">
            <a:avLst/>
          </a:prstGeom>
          <a:ln w="28575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007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Good News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5105400"/>
          </a:xfrm>
        </p:spPr>
        <p:txBody>
          <a:bodyPr>
            <a:normAutofit/>
          </a:bodyPr>
          <a:lstStyle/>
          <a:p>
            <a:r>
              <a:rPr lang="en-GB" dirty="0" smtClean="0"/>
              <a:t>Positive result: a </a:t>
            </a:r>
            <a:r>
              <a:rPr lang="en-GB" dirty="0" smtClean="0">
                <a:solidFill>
                  <a:srgbClr val="FF0000"/>
                </a:solidFill>
              </a:rPr>
              <a:t>randomized</a:t>
            </a:r>
            <a:r>
              <a:rPr lang="en-GB" dirty="0" smtClean="0"/>
              <a:t> algorithm </a:t>
            </a:r>
            <a:br>
              <a:rPr lang="en-GB" dirty="0" smtClean="0"/>
            </a:br>
            <a:r>
              <a:rPr lang="en-GB" dirty="0" smtClean="0"/>
              <a:t>for </a:t>
            </a:r>
            <a:r>
              <a:rPr lang="en-GB" dirty="0" err="1" smtClean="0">
                <a:solidFill>
                  <a:schemeClr val="accent1"/>
                </a:solidFill>
              </a:rPr>
              <a:t>egal</a:t>
            </a:r>
            <a:r>
              <a:rPr lang="en-GB" dirty="0" smtClean="0">
                <a:solidFill>
                  <a:schemeClr val="accent1"/>
                </a:solidFill>
              </a:rPr>
              <a:t> SW </a:t>
            </a:r>
            <a:r>
              <a:rPr lang="en-GB" dirty="0" smtClean="0"/>
              <a:t>maximization </a:t>
            </a:r>
          </a:p>
          <a:p>
            <a:pPr lvl="1"/>
            <a:r>
              <a:rPr lang="en-GB" dirty="0" smtClean="0"/>
              <a:t>and other hard problems, e.g., </a:t>
            </a:r>
            <a:r>
              <a:rPr lang="en-GB" dirty="0" smtClean="0">
                <a:solidFill>
                  <a:schemeClr val="accent1"/>
                </a:solidFill>
              </a:rPr>
              <a:t>Pareto</a:t>
            </a:r>
            <a:r>
              <a:rPr lang="en-GB" dirty="0" smtClean="0"/>
              <a:t> optimality</a:t>
            </a:r>
          </a:p>
          <a:p>
            <a:r>
              <a:rPr lang="en-GB" u="sng" dirty="0" smtClean="0"/>
              <a:t>Runtime</a:t>
            </a:r>
            <a:r>
              <a:rPr lang="en-GB" dirty="0" smtClean="0"/>
              <a:t>: polynomial in </a:t>
            </a:r>
            <a:r>
              <a:rPr lang="en-GB" dirty="0" smtClean="0">
                <a:solidFill>
                  <a:schemeClr val="accent1"/>
                </a:solidFill>
              </a:rPr>
              <a:t>(m+1)</a:t>
            </a:r>
            <a:r>
              <a:rPr lang="en-GB" baseline="30000" dirty="0" smtClean="0">
                <a:solidFill>
                  <a:schemeClr val="accent1"/>
                </a:solidFill>
              </a:rPr>
              <a:t>n</a:t>
            </a:r>
          </a:p>
          <a:p>
            <a:pPr lvl="1"/>
            <a:r>
              <a:rPr lang="en-GB" dirty="0" smtClean="0"/>
              <a:t>polynomial for a small number of agents</a:t>
            </a:r>
          </a:p>
          <a:p>
            <a:r>
              <a:rPr lang="en-GB" u="sng" dirty="0" smtClean="0"/>
              <a:t>Approach</a:t>
            </a:r>
            <a:r>
              <a:rPr lang="en-GB" dirty="0" smtClean="0"/>
              <a:t>: </a:t>
            </a:r>
          </a:p>
          <a:p>
            <a:pPr lvl="1"/>
            <a:r>
              <a:rPr lang="en-GB" dirty="0" smtClean="0"/>
              <a:t>iterate through all </a:t>
            </a:r>
            <a:r>
              <a:rPr lang="en-GB" dirty="0" smtClean="0">
                <a:solidFill>
                  <a:schemeClr val="accent1"/>
                </a:solidFill>
              </a:rPr>
              <a:t>≤ (</a:t>
            </a:r>
            <a:r>
              <a:rPr lang="en-US" dirty="0" smtClean="0">
                <a:solidFill>
                  <a:schemeClr val="accent1"/>
                </a:solidFill>
              </a:rPr>
              <a:t>m+1)</a:t>
            </a:r>
            <a:r>
              <a:rPr lang="en-GB" baseline="30000" dirty="0" smtClean="0">
                <a:solidFill>
                  <a:schemeClr val="accent1"/>
                </a:solidFill>
              </a:rPr>
              <a:t> n  </a:t>
            </a:r>
            <a:r>
              <a:rPr lang="en-GB" dirty="0" smtClean="0"/>
              <a:t>utility profiles</a:t>
            </a:r>
          </a:p>
          <a:p>
            <a:pPr lvl="1"/>
            <a:r>
              <a:rPr lang="en-GB" dirty="0" smtClean="0"/>
              <a:t>check if a given utility profile is achievable</a:t>
            </a:r>
          </a:p>
          <a:p>
            <a:r>
              <a:rPr lang="en-GB" dirty="0"/>
              <a:t>Technical </a:t>
            </a:r>
            <a:r>
              <a:rPr lang="en-GB" dirty="0" smtClean="0"/>
              <a:t>tool: polynomial identity testing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1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Warm-up: Edmonds Matrix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609600" y="1832853"/>
            <a:ext cx="182880" cy="18288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09600" y="2618902"/>
            <a:ext cx="182880" cy="18288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09600" y="3404951"/>
            <a:ext cx="182880" cy="18288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09600" y="4191000"/>
            <a:ext cx="182880" cy="18288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09600" y="4977049"/>
            <a:ext cx="182880" cy="18288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209800" y="1832853"/>
            <a:ext cx="182880" cy="18288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209800" y="2618902"/>
            <a:ext cx="182880" cy="18288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209800" y="3404951"/>
            <a:ext cx="182880" cy="18288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209800" y="4191000"/>
            <a:ext cx="182880" cy="18288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209800" y="4977049"/>
            <a:ext cx="182880" cy="18288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>
            <a:stCxn id="27" idx="5"/>
            <a:endCxn id="33" idx="1"/>
          </p:cNvCxnSpPr>
          <p:nvPr/>
        </p:nvCxnSpPr>
        <p:spPr>
          <a:xfrm>
            <a:off x="765698" y="1988951"/>
            <a:ext cx="1470884" cy="656733"/>
          </a:xfrm>
          <a:prstGeom prst="line">
            <a:avLst/>
          </a:prstGeom>
          <a:ln w="285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068096"/>
              </p:ext>
            </p:extLst>
          </p:nvPr>
        </p:nvGraphicFramePr>
        <p:xfrm>
          <a:off x="4038600" y="1745014"/>
          <a:ext cx="4081210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6242"/>
                <a:gridCol w="816242"/>
                <a:gridCol w="816242"/>
                <a:gridCol w="816242"/>
                <a:gridCol w="816242"/>
              </a:tblGrid>
              <a:tr h="457199"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 smtClean="0"/>
                        <a:t>0</a:t>
                      </a:r>
                      <a:endParaRPr lang="en-GB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x</a:t>
                      </a:r>
                      <a:r>
                        <a:rPr lang="en-GB" sz="2400" baseline="-25000" dirty="0" smtClean="0"/>
                        <a:t>1, 2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x</a:t>
                      </a:r>
                      <a:r>
                        <a:rPr lang="en-GB" sz="2400" baseline="-25000" dirty="0" smtClean="0"/>
                        <a:t>1, 4</a:t>
                      </a:r>
                      <a:endParaRPr lang="en-GB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0</a:t>
                      </a:r>
                      <a:endParaRPr lang="en-GB" sz="2400" dirty="0"/>
                    </a:p>
                  </a:txBody>
                  <a:tcPr/>
                </a:tc>
              </a:tr>
              <a:tr h="4140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x</a:t>
                      </a:r>
                      <a:r>
                        <a:rPr lang="en-GB" sz="2400" baseline="-25000" dirty="0" smtClean="0"/>
                        <a:t>2, 1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0</a:t>
                      </a:r>
                      <a:endParaRPr lang="en-GB" sz="2400" dirty="0"/>
                    </a:p>
                  </a:txBody>
                  <a:tcPr/>
                </a:tc>
              </a:tr>
              <a:tr h="414084"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 smtClean="0"/>
                        <a:t>0</a:t>
                      </a:r>
                      <a:endParaRPr lang="en-GB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x</a:t>
                      </a:r>
                      <a:r>
                        <a:rPr lang="en-GB" sz="2400" baseline="-25000" dirty="0" smtClean="0"/>
                        <a:t>3, 5</a:t>
                      </a:r>
                    </a:p>
                  </a:txBody>
                  <a:tcPr/>
                </a:tc>
              </a:tr>
              <a:tr h="414084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x</a:t>
                      </a:r>
                      <a:r>
                        <a:rPr lang="en-GB" sz="2400" baseline="-25000" dirty="0" smtClean="0"/>
                        <a:t>4, 2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x</a:t>
                      </a:r>
                      <a:r>
                        <a:rPr lang="en-GB" sz="2400" baseline="-25000" dirty="0" smtClean="0"/>
                        <a:t>4, 4</a:t>
                      </a:r>
                      <a:endParaRPr lang="en-GB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0</a:t>
                      </a:r>
                      <a:endParaRPr lang="en-GB" sz="2400" dirty="0"/>
                    </a:p>
                  </a:txBody>
                  <a:tcPr/>
                </a:tc>
              </a:tr>
              <a:tr h="414084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x</a:t>
                      </a:r>
                      <a:r>
                        <a:rPr lang="en-GB" sz="2400" baseline="-25000" dirty="0" smtClean="0"/>
                        <a:t>5, 3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0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Straight Connector 3"/>
          <p:cNvCxnSpPr>
            <a:stCxn id="27" idx="5"/>
            <a:endCxn id="35" idx="1"/>
          </p:cNvCxnSpPr>
          <p:nvPr/>
        </p:nvCxnSpPr>
        <p:spPr>
          <a:xfrm>
            <a:off x="765698" y="1988951"/>
            <a:ext cx="1470884" cy="2228831"/>
          </a:xfrm>
          <a:prstGeom prst="line">
            <a:avLst/>
          </a:prstGeom>
          <a:ln w="285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8" idx="7"/>
            <a:endCxn id="32" idx="2"/>
          </p:cNvCxnSpPr>
          <p:nvPr/>
        </p:nvCxnSpPr>
        <p:spPr>
          <a:xfrm flipV="1">
            <a:off x="765698" y="1924293"/>
            <a:ext cx="1444102" cy="721391"/>
          </a:xfrm>
          <a:prstGeom prst="line">
            <a:avLst/>
          </a:prstGeom>
          <a:ln w="285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29" idx="5"/>
            <a:endCxn id="36" idx="1"/>
          </p:cNvCxnSpPr>
          <p:nvPr/>
        </p:nvCxnSpPr>
        <p:spPr>
          <a:xfrm>
            <a:off x="765698" y="3561049"/>
            <a:ext cx="1470884" cy="1442782"/>
          </a:xfrm>
          <a:prstGeom prst="line">
            <a:avLst/>
          </a:prstGeom>
          <a:ln w="285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0" idx="6"/>
            <a:endCxn id="33" idx="2"/>
          </p:cNvCxnSpPr>
          <p:nvPr/>
        </p:nvCxnSpPr>
        <p:spPr>
          <a:xfrm flipV="1">
            <a:off x="792480" y="2710342"/>
            <a:ext cx="1417320" cy="1572098"/>
          </a:xfrm>
          <a:prstGeom prst="line">
            <a:avLst/>
          </a:prstGeom>
          <a:ln w="285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30" idx="6"/>
            <a:endCxn id="35" idx="2"/>
          </p:cNvCxnSpPr>
          <p:nvPr/>
        </p:nvCxnSpPr>
        <p:spPr>
          <a:xfrm>
            <a:off x="792480" y="4282440"/>
            <a:ext cx="1417320" cy="0"/>
          </a:xfrm>
          <a:prstGeom prst="line">
            <a:avLst/>
          </a:prstGeom>
          <a:ln w="285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31" idx="7"/>
            <a:endCxn id="34" idx="3"/>
          </p:cNvCxnSpPr>
          <p:nvPr/>
        </p:nvCxnSpPr>
        <p:spPr>
          <a:xfrm flipV="1">
            <a:off x="765698" y="3561049"/>
            <a:ext cx="1470884" cy="1442782"/>
          </a:xfrm>
          <a:prstGeom prst="line">
            <a:avLst/>
          </a:prstGeom>
          <a:ln w="285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76600" y="2481153"/>
            <a:ext cx="804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</a:rPr>
              <a:t>A</a:t>
            </a:r>
            <a:r>
              <a:rPr lang="en-GB" sz="3600" baseline="-25000" dirty="0" smtClean="0">
                <a:solidFill>
                  <a:schemeClr val="accent1"/>
                </a:solidFill>
              </a:rPr>
              <a:t>G</a:t>
            </a:r>
            <a:endParaRPr lang="en-GB" sz="3600" dirty="0" smtClean="0">
              <a:solidFill>
                <a:schemeClr val="accent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219200" y="5410200"/>
            <a:ext cx="804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</a:rPr>
              <a:t>G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124200" y="4253019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</a:rPr>
              <a:t>G</a:t>
            </a:r>
            <a:r>
              <a:rPr lang="en-GB" sz="2800" dirty="0" smtClean="0"/>
              <a:t>: balanced bipartite </a:t>
            </a:r>
            <a:r>
              <a:rPr lang="en-GB" sz="2800" dirty="0" smtClean="0">
                <a:solidFill>
                  <a:schemeClr val="accent1"/>
                </a:solidFill>
              </a:rPr>
              <a:t>n x n </a:t>
            </a:r>
            <a:r>
              <a:rPr lang="en-GB" sz="2800" dirty="0" smtClean="0"/>
              <a:t>graph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200400" y="496072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>
                <a:solidFill>
                  <a:schemeClr val="accent1"/>
                </a:solidFill>
              </a:rPr>
              <a:t>det</a:t>
            </a:r>
            <a:r>
              <a:rPr lang="en-GB" sz="2800" dirty="0" smtClean="0">
                <a:solidFill>
                  <a:schemeClr val="accent1"/>
                </a:solidFill>
              </a:rPr>
              <a:t>(A</a:t>
            </a:r>
            <a:r>
              <a:rPr lang="en-GB" sz="2800" baseline="-25000" dirty="0" smtClean="0">
                <a:solidFill>
                  <a:schemeClr val="accent1"/>
                </a:solidFill>
              </a:rPr>
              <a:t>G</a:t>
            </a:r>
            <a:r>
              <a:rPr lang="en-GB" sz="2800" dirty="0" smtClean="0">
                <a:solidFill>
                  <a:schemeClr val="accent1"/>
                </a:solidFill>
              </a:rPr>
              <a:t>)</a:t>
            </a:r>
            <a:r>
              <a:rPr lang="en-GB" sz="2800" dirty="0" smtClean="0"/>
              <a:t>: polynomial over </a:t>
            </a:r>
            <a:r>
              <a:rPr lang="en-GB" sz="2800" dirty="0" smtClean="0">
                <a:solidFill>
                  <a:schemeClr val="accent1"/>
                </a:solidFill>
              </a:rPr>
              <a:t>n</a:t>
            </a:r>
            <a:r>
              <a:rPr lang="en-GB" sz="2800" baseline="30000" dirty="0" smtClean="0">
                <a:solidFill>
                  <a:schemeClr val="accent1"/>
                </a:solidFill>
              </a:rPr>
              <a:t>2</a:t>
            </a:r>
            <a:r>
              <a:rPr lang="en-GB" sz="2800" dirty="0" smtClean="0"/>
              <a:t> </a:t>
            </a:r>
            <a:r>
              <a:rPr lang="en-GB" sz="2800" dirty="0" err="1" smtClean="0"/>
              <a:t>vars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291605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Determinant of the Edmonds Matrix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609600" y="1832853"/>
            <a:ext cx="182880" cy="18288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09600" y="2618902"/>
            <a:ext cx="182880" cy="18288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09600" y="3404951"/>
            <a:ext cx="182880" cy="18288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09600" y="4191000"/>
            <a:ext cx="182880" cy="18288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09600" y="4977049"/>
            <a:ext cx="182880" cy="18288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209800" y="1832853"/>
            <a:ext cx="182880" cy="18288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209800" y="2618902"/>
            <a:ext cx="182880" cy="18288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209800" y="3404951"/>
            <a:ext cx="182880" cy="18288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209800" y="4191000"/>
            <a:ext cx="182880" cy="18288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209800" y="4977049"/>
            <a:ext cx="182880" cy="18288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>
            <a:stCxn id="27" idx="5"/>
            <a:endCxn id="33" idx="1"/>
          </p:cNvCxnSpPr>
          <p:nvPr/>
        </p:nvCxnSpPr>
        <p:spPr>
          <a:xfrm>
            <a:off x="765698" y="1988951"/>
            <a:ext cx="1470884" cy="656733"/>
          </a:xfrm>
          <a:prstGeom prst="line">
            <a:avLst/>
          </a:prstGeom>
          <a:ln w="28575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205072"/>
              </p:ext>
            </p:extLst>
          </p:nvPr>
        </p:nvGraphicFramePr>
        <p:xfrm>
          <a:off x="4038600" y="1745014"/>
          <a:ext cx="4081210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6242"/>
                <a:gridCol w="816242"/>
                <a:gridCol w="816242"/>
                <a:gridCol w="816242"/>
                <a:gridCol w="816242"/>
              </a:tblGrid>
              <a:tr h="457199"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 smtClean="0"/>
                        <a:t>0</a:t>
                      </a:r>
                      <a:endParaRPr lang="en-GB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GB" sz="2400" baseline="-25000" dirty="0" smtClean="0">
                          <a:solidFill>
                            <a:srgbClr val="FF0000"/>
                          </a:solidFill>
                        </a:rPr>
                        <a:t>1, 2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x</a:t>
                      </a:r>
                      <a:r>
                        <a:rPr lang="en-GB" sz="2400" baseline="-25000" dirty="0" smtClean="0"/>
                        <a:t>1, 4</a:t>
                      </a:r>
                      <a:endParaRPr lang="en-GB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0</a:t>
                      </a:r>
                      <a:endParaRPr lang="en-GB" sz="2400" dirty="0"/>
                    </a:p>
                  </a:txBody>
                  <a:tcPr/>
                </a:tc>
              </a:tr>
              <a:tr h="4140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GB" sz="2400" baseline="-25000" dirty="0" smtClean="0">
                          <a:solidFill>
                            <a:srgbClr val="FF0000"/>
                          </a:solidFill>
                        </a:rPr>
                        <a:t>2, 1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0</a:t>
                      </a:r>
                      <a:endParaRPr lang="en-GB" sz="2400" dirty="0"/>
                    </a:p>
                  </a:txBody>
                  <a:tcPr/>
                </a:tc>
              </a:tr>
              <a:tr h="414084"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 smtClean="0"/>
                        <a:t>0</a:t>
                      </a:r>
                      <a:endParaRPr lang="en-GB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GB" sz="2400" baseline="-25000" dirty="0" smtClean="0">
                          <a:solidFill>
                            <a:srgbClr val="FF0000"/>
                          </a:solidFill>
                        </a:rPr>
                        <a:t>3, 5</a:t>
                      </a:r>
                    </a:p>
                  </a:txBody>
                  <a:tcPr/>
                </a:tc>
              </a:tr>
              <a:tr h="414084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x</a:t>
                      </a:r>
                      <a:r>
                        <a:rPr lang="en-GB" sz="2400" baseline="-25000" dirty="0" smtClean="0"/>
                        <a:t>4, 2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GB" sz="2400" baseline="-25000" dirty="0" smtClean="0">
                          <a:solidFill>
                            <a:srgbClr val="FF0000"/>
                          </a:solidFill>
                        </a:rPr>
                        <a:t>4, 4</a:t>
                      </a:r>
                      <a:endParaRPr lang="en-GB" sz="24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0</a:t>
                      </a:r>
                      <a:endParaRPr lang="en-GB" sz="2400" dirty="0"/>
                    </a:p>
                  </a:txBody>
                  <a:tcPr/>
                </a:tc>
              </a:tr>
              <a:tr h="414084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GB" sz="2400" baseline="-25000" dirty="0" smtClean="0">
                          <a:solidFill>
                            <a:srgbClr val="FF0000"/>
                          </a:solidFill>
                        </a:rPr>
                        <a:t>5, 3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0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Straight Connector 3"/>
          <p:cNvCxnSpPr>
            <a:stCxn id="27" idx="5"/>
            <a:endCxn id="35" idx="1"/>
          </p:cNvCxnSpPr>
          <p:nvPr/>
        </p:nvCxnSpPr>
        <p:spPr>
          <a:xfrm>
            <a:off x="765698" y="1988951"/>
            <a:ext cx="1470884" cy="2228831"/>
          </a:xfrm>
          <a:prstGeom prst="line">
            <a:avLst/>
          </a:prstGeom>
          <a:ln w="285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8" idx="7"/>
            <a:endCxn id="32" idx="2"/>
          </p:cNvCxnSpPr>
          <p:nvPr/>
        </p:nvCxnSpPr>
        <p:spPr>
          <a:xfrm flipV="1">
            <a:off x="765698" y="1924293"/>
            <a:ext cx="1444102" cy="721391"/>
          </a:xfrm>
          <a:prstGeom prst="line">
            <a:avLst/>
          </a:prstGeom>
          <a:ln w="28575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29" idx="5"/>
            <a:endCxn id="36" idx="1"/>
          </p:cNvCxnSpPr>
          <p:nvPr/>
        </p:nvCxnSpPr>
        <p:spPr>
          <a:xfrm>
            <a:off x="765698" y="3561049"/>
            <a:ext cx="1470884" cy="1442782"/>
          </a:xfrm>
          <a:prstGeom prst="line">
            <a:avLst/>
          </a:prstGeom>
          <a:ln w="28575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0" idx="6"/>
            <a:endCxn id="33" idx="2"/>
          </p:cNvCxnSpPr>
          <p:nvPr/>
        </p:nvCxnSpPr>
        <p:spPr>
          <a:xfrm flipV="1">
            <a:off x="792480" y="2710342"/>
            <a:ext cx="1417320" cy="1572098"/>
          </a:xfrm>
          <a:prstGeom prst="line">
            <a:avLst/>
          </a:prstGeom>
          <a:ln w="285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30" idx="6"/>
            <a:endCxn id="35" idx="2"/>
          </p:cNvCxnSpPr>
          <p:nvPr/>
        </p:nvCxnSpPr>
        <p:spPr>
          <a:xfrm>
            <a:off x="792480" y="4282440"/>
            <a:ext cx="1417320" cy="0"/>
          </a:xfrm>
          <a:prstGeom prst="line">
            <a:avLst/>
          </a:prstGeom>
          <a:ln w="28575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31" idx="7"/>
            <a:endCxn id="34" idx="3"/>
          </p:cNvCxnSpPr>
          <p:nvPr/>
        </p:nvCxnSpPr>
        <p:spPr>
          <a:xfrm flipV="1">
            <a:off x="765698" y="3561049"/>
            <a:ext cx="1470884" cy="1442782"/>
          </a:xfrm>
          <a:prstGeom prst="line">
            <a:avLst/>
          </a:prstGeom>
          <a:ln w="28575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819400" y="4252579"/>
            <a:ext cx="609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Fact: </a:t>
            </a:r>
            <a:r>
              <a:rPr lang="en-GB" sz="2800" dirty="0" err="1" smtClean="0">
                <a:solidFill>
                  <a:schemeClr val="accent1"/>
                </a:solidFill>
              </a:rPr>
              <a:t>det</a:t>
            </a:r>
            <a:r>
              <a:rPr lang="en-GB" sz="2800" dirty="0" smtClean="0">
                <a:solidFill>
                  <a:schemeClr val="accent1"/>
                </a:solidFill>
              </a:rPr>
              <a:t>(A</a:t>
            </a:r>
            <a:r>
              <a:rPr lang="en-GB" sz="2800" baseline="-25000" dirty="0" smtClean="0">
                <a:solidFill>
                  <a:schemeClr val="accent1"/>
                </a:solidFill>
              </a:rPr>
              <a:t>G</a:t>
            </a:r>
            <a:r>
              <a:rPr lang="en-GB" sz="2800" dirty="0" smtClean="0">
                <a:solidFill>
                  <a:schemeClr val="accent1"/>
                </a:solidFill>
              </a:rPr>
              <a:t>)</a:t>
            </a:r>
            <a:r>
              <a:rPr lang="en-GB" sz="2800" dirty="0" smtClean="0"/>
              <a:t> is not identically 0 </a:t>
            </a:r>
            <a:r>
              <a:rPr lang="en-GB" sz="2800" dirty="0" err="1" smtClean="0"/>
              <a:t>iff</a:t>
            </a:r>
            <a:r>
              <a:rPr lang="en-GB" sz="2800" dirty="0" smtClean="0"/>
              <a:t> </a:t>
            </a:r>
            <a:br>
              <a:rPr lang="en-GB" sz="2800" dirty="0" smtClean="0"/>
            </a:br>
            <a:r>
              <a:rPr lang="en-GB" sz="2800" dirty="0" smtClean="0">
                <a:solidFill>
                  <a:schemeClr val="accent1"/>
                </a:solidFill>
              </a:rPr>
              <a:t>G</a:t>
            </a:r>
            <a:r>
              <a:rPr lang="en-GB" sz="2800" dirty="0" smtClean="0"/>
              <a:t> admits a perfect matching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276600" y="2481153"/>
            <a:ext cx="804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</a:rPr>
              <a:t>A</a:t>
            </a:r>
            <a:r>
              <a:rPr lang="en-GB" sz="3600" baseline="-25000" dirty="0" smtClean="0">
                <a:solidFill>
                  <a:schemeClr val="accent1"/>
                </a:solidFill>
              </a:rPr>
              <a:t>G</a:t>
            </a:r>
            <a:endParaRPr lang="en-GB" sz="3600" dirty="0" smtClean="0">
              <a:solidFill>
                <a:schemeClr val="accent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219200" y="5410200"/>
            <a:ext cx="804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</a:rPr>
              <a:t>G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74471" y="5485371"/>
            <a:ext cx="609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Testing algorithm: draw </a:t>
            </a:r>
            <a:r>
              <a:rPr lang="en-GB" sz="2800" dirty="0" smtClean="0">
                <a:solidFill>
                  <a:schemeClr val="accent1"/>
                </a:solidFill>
              </a:rPr>
              <a:t>x</a:t>
            </a:r>
            <a:r>
              <a:rPr lang="en-GB" sz="2800" baseline="-25000" dirty="0" smtClean="0">
                <a:solidFill>
                  <a:schemeClr val="accent1"/>
                </a:solidFill>
              </a:rPr>
              <a:t>i, j </a:t>
            </a:r>
            <a:r>
              <a:rPr lang="en-GB" sz="2800" dirty="0" smtClean="0"/>
              <a:t>randomly from a large finite field, </a:t>
            </a:r>
            <a:r>
              <a:rPr lang="en-GB" sz="2800" dirty="0"/>
              <a:t>evaluate </a:t>
            </a:r>
            <a:r>
              <a:rPr lang="en-GB" sz="2800" dirty="0" err="1">
                <a:solidFill>
                  <a:schemeClr val="accent1"/>
                </a:solidFill>
              </a:rPr>
              <a:t>det</a:t>
            </a:r>
            <a:r>
              <a:rPr lang="en-GB" sz="2800" dirty="0">
                <a:solidFill>
                  <a:schemeClr val="accent1"/>
                </a:solidFill>
              </a:rPr>
              <a:t>(A</a:t>
            </a:r>
            <a:r>
              <a:rPr lang="en-GB" sz="2800" baseline="-25000" dirty="0">
                <a:solidFill>
                  <a:schemeClr val="accent1"/>
                </a:solidFill>
              </a:rPr>
              <a:t>G</a:t>
            </a:r>
            <a:r>
              <a:rPr lang="en-GB" sz="2800" dirty="0">
                <a:solidFill>
                  <a:schemeClr val="accent1"/>
                </a:solidFill>
              </a:rPr>
              <a:t>)</a:t>
            </a:r>
            <a:endParaRPr lang="en-GB" sz="28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02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ontent Placeholder 2"/>
          <p:cNvSpPr>
            <a:spLocks noGrp="1"/>
          </p:cNvSpPr>
          <p:nvPr>
            <p:ph idx="1"/>
          </p:nvPr>
        </p:nvSpPr>
        <p:spPr>
          <a:xfrm>
            <a:off x="2836942" y="1600200"/>
            <a:ext cx="6002258" cy="4953000"/>
          </a:xfrm>
        </p:spPr>
        <p:txBody>
          <a:bodyPr>
            <a:normAutofit/>
          </a:bodyPr>
          <a:lstStyle/>
          <a:p>
            <a:r>
              <a:rPr lang="en-GB" dirty="0" smtClean="0"/>
              <a:t>Assume </a:t>
            </a:r>
            <a:r>
              <a:rPr lang="en-GB" dirty="0" smtClean="0">
                <a:solidFill>
                  <a:schemeClr val="accent1"/>
                </a:solidFill>
              </a:rPr>
              <a:t>m = </a:t>
            </a:r>
            <a:r>
              <a:rPr lang="en-US" dirty="0" smtClean="0">
                <a:solidFill>
                  <a:schemeClr val="accent1"/>
                </a:solidFill>
                <a:latin typeface="Script MT Bold" pitchFamily="66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Script MT Bold" pitchFamily="66" charset="0"/>
              </a:rPr>
              <a:t>l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smtClean="0"/>
              <a:t>(</a:t>
            </a:r>
            <a:r>
              <a:rPr lang="en-GB" dirty="0" err="1" smtClean="0"/>
              <a:t>wlog</a:t>
            </a:r>
            <a:r>
              <a:rPr lang="en-GB" dirty="0" smtClean="0"/>
              <a:t>)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a(</a:t>
            </a:r>
            <a:r>
              <a:rPr lang="en-GB" dirty="0" err="1" smtClean="0">
                <a:solidFill>
                  <a:schemeClr val="accent1"/>
                </a:solidFill>
              </a:rPr>
              <a:t>i</a:t>
            </a:r>
            <a:r>
              <a:rPr lang="en-GB" dirty="0" smtClean="0">
                <a:solidFill>
                  <a:schemeClr val="accent1"/>
                </a:solidFill>
              </a:rPr>
              <a:t>, p, r) = 1 </a:t>
            </a:r>
            <a:r>
              <a:rPr lang="en-GB" dirty="0" smtClean="0"/>
              <a:t>if </a:t>
            </a:r>
            <a:r>
              <a:rPr lang="en-GB" dirty="0" err="1" smtClean="0">
                <a:solidFill>
                  <a:schemeClr val="accent1"/>
                </a:solidFill>
              </a:rPr>
              <a:t>i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smtClean="0"/>
              <a:t>approves </a:t>
            </a:r>
            <a:r>
              <a:rPr lang="en-GB" dirty="0" smtClean="0">
                <a:solidFill>
                  <a:schemeClr val="accent1"/>
                </a:solidFill>
              </a:rPr>
              <a:t>p</a:t>
            </a:r>
            <a:r>
              <a:rPr lang="en-GB" dirty="0" smtClean="0"/>
              <a:t> at </a:t>
            </a:r>
            <a:r>
              <a:rPr lang="en-GB" dirty="0" smtClean="0">
                <a:solidFill>
                  <a:schemeClr val="accent1"/>
                </a:solidFill>
              </a:rPr>
              <a:t>r </a:t>
            </a:r>
            <a:endParaRPr lang="en-GB" dirty="0">
              <a:solidFill>
                <a:schemeClr val="accent1"/>
              </a:solidFill>
            </a:endParaRPr>
          </a:p>
          <a:p>
            <a:r>
              <a:rPr lang="en-GB" dirty="0" smtClean="0"/>
              <a:t>weight of edge </a:t>
            </a:r>
            <a:r>
              <a:rPr lang="en-GB" dirty="0" smtClean="0">
                <a:solidFill>
                  <a:schemeClr val="accent1"/>
                </a:solidFill>
              </a:rPr>
              <a:t>(p, r)</a:t>
            </a:r>
            <a:r>
              <a:rPr lang="en-GB" dirty="0" smtClean="0"/>
              <a:t>: </a:t>
            </a:r>
          </a:p>
          <a:p>
            <a:pPr marL="0" indent="0">
              <a:buNone/>
            </a:pPr>
            <a:r>
              <a:rPr lang="en-GB" sz="900" dirty="0" smtClean="0"/>
              <a:t> 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        </a:t>
            </a:r>
            <a:r>
              <a:rPr lang="en-GB" sz="2800" dirty="0" err="1" smtClean="0">
                <a:solidFill>
                  <a:schemeClr val="accent1"/>
                </a:solidFill>
              </a:rPr>
              <a:t>x</a:t>
            </a:r>
            <a:r>
              <a:rPr lang="en-GB" sz="2800" baseline="-25000" dirty="0" err="1" smtClean="0">
                <a:solidFill>
                  <a:schemeClr val="accent1"/>
                </a:solidFill>
              </a:rPr>
              <a:t>p</a:t>
            </a:r>
            <a:r>
              <a:rPr lang="en-GB" sz="2800" baseline="-25000" dirty="0">
                <a:solidFill>
                  <a:schemeClr val="accent1"/>
                </a:solidFill>
              </a:rPr>
              <a:t>, </a:t>
            </a:r>
            <a:r>
              <a:rPr lang="en-GB" sz="2800" baseline="-25000" dirty="0" smtClean="0">
                <a:solidFill>
                  <a:schemeClr val="accent1"/>
                </a:solidFill>
              </a:rPr>
              <a:t>r </a:t>
            </a:r>
            <a:r>
              <a:rPr lang="en-GB" sz="2800" dirty="0" smtClean="0">
                <a:solidFill>
                  <a:srgbClr val="FF0000"/>
                </a:solidFill>
              </a:rPr>
              <a:t>y</a:t>
            </a:r>
            <a:r>
              <a:rPr lang="en-GB" sz="2800" baseline="-25000" dirty="0" smtClean="0">
                <a:solidFill>
                  <a:srgbClr val="FF0000"/>
                </a:solidFill>
              </a:rPr>
              <a:t>n+1</a:t>
            </a:r>
            <a:r>
              <a:rPr lang="en-GB" sz="2800" baseline="30000" dirty="0" smtClean="0"/>
              <a:t> </a:t>
            </a:r>
            <a:r>
              <a:rPr lang="en-GB" sz="2800" dirty="0" smtClean="0"/>
              <a:t>if no one approves </a:t>
            </a:r>
            <a:r>
              <a:rPr lang="en-GB" sz="2800" dirty="0" smtClean="0">
                <a:solidFill>
                  <a:schemeClr val="accent1"/>
                </a:solidFill>
              </a:rPr>
              <a:t>p</a:t>
            </a:r>
            <a:r>
              <a:rPr lang="en-GB" sz="2800" dirty="0" smtClean="0"/>
              <a:t> at </a:t>
            </a:r>
            <a:r>
              <a:rPr lang="en-GB" sz="2800" dirty="0" smtClean="0">
                <a:solidFill>
                  <a:schemeClr val="accent1"/>
                </a:solidFill>
              </a:rPr>
              <a:t>r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  </a:t>
            </a:r>
            <a:endParaRPr lang="en-GB" sz="800" dirty="0" smtClean="0"/>
          </a:p>
          <a:p>
            <a:pPr marL="0" indent="0">
              <a:buNone/>
            </a:pPr>
            <a:r>
              <a:rPr lang="en-GB" sz="2800" dirty="0" smtClean="0">
                <a:solidFill>
                  <a:schemeClr val="accent1"/>
                </a:solidFill>
              </a:rPr>
              <a:t>           </a:t>
            </a:r>
            <a:r>
              <a:rPr lang="en-GB" sz="2800" dirty="0" err="1" smtClean="0">
                <a:solidFill>
                  <a:schemeClr val="accent1"/>
                </a:solidFill>
              </a:rPr>
              <a:t>x</a:t>
            </a:r>
            <a:r>
              <a:rPr lang="en-GB" sz="2800" baseline="-25000" dirty="0" err="1" smtClean="0">
                <a:solidFill>
                  <a:schemeClr val="accent1"/>
                </a:solidFill>
              </a:rPr>
              <a:t>p</a:t>
            </a:r>
            <a:r>
              <a:rPr lang="en-GB" sz="2800" baseline="-25000" dirty="0" smtClean="0">
                <a:solidFill>
                  <a:schemeClr val="accent1"/>
                </a:solidFill>
              </a:rPr>
              <a:t>, r </a:t>
            </a:r>
            <a:r>
              <a:rPr lang="en-GB" sz="2800" dirty="0" smtClean="0">
                <a:solidFill>
                  <a:srgbClr val="FF0000"/>
                </a:solidFill>
              </a:rPr>
              <a:t>y</a:t>
            </a:r>
            <a:r>
              <a:rPr lang="en-GB" sz="2800" baseline="-25000" dirty="0" smtClean="0">
                <a:solidFill>
                  <a:srgbClr val="FF0000"/>
                </a:solidFill>
              </a:rPr>
              <a:t>1</a:t>
            </a:r>
            <a:r>
              <a:rPr lang="en-GB" sz="2800" baseline="30000" dirty="0" smtClean="0">
                <a:solidFill>
                  <a:srgbClr val="FF0000"/>
                </a:solidFill>
              </a:rPr>
              <a:t>a(1, p, r)</a:t>
            </a:r>
            <a:r>
              <a:rPr lang="en-GB" sz="2800" baseline="-25000" dirty="0" smtClean="0">
                <a:solidFill>
                  <a:srgbClr val="FF0000"/>
                </a:solidFill>
              </a:rPr>
              <a:t>.… </a:t>
            </a:r>
            <a:r>
              <a:rPr lang="en-GB" sz="2800" dirty="0" err="1" smtClean="0">
                <a:solidFill>
                  <a:srgbClr val="FF0000"/>
                </a:solidFill>
              </a:rPr>
              <a:t>y</a:t>
            </a:r>
            <a:r>
              <a:rPr lang="en-GB" sz="2800" baseline="-25000" dirty="0" err="1" smtClean="0">
                <a:solidFill>
                  <a:srgbClr val="FF0000"/>
                </a:solidFill>
              </a:rPr>
              <a:t>n</a:t>
            </a:r>
            <a:r>
              <a:rPr lang="en-GB" sz="2800" baseline="30000" dirty="0" err="1" smtClean="0">
                <a:solidFill>
                  <a:srgbClr val="FF0000"/>
                </a:solidFill>
              </a:rPr>
              <a:t>a</a:t>
            </a:r>
            <a:r>
              <a:rPr lang="en-GB" sz="2800" baseline="30000" dirty="0" smtClean="0">
                <a:solidFill>
                  <a:srgbClr val="FF0000"/>
                </a:solidFill>
              </a:rPr>
              <a:t>(n, p, r) </a:t>
            </a:r>
            <a:r>
              <a:rPr lang="en-GB" sz="2800" dirty="0" smtClean="0"/>
              <a:t>otherwise</a:t>
            </a:r>
            <a:br>
              <a:rPr lang="en-GB" sz="2800" dirty="0" smtClean="0"/>
            </a:br>
            <a:endParaRPr lang="en-GB" sz="800" dirty="0" smtClean="0"/>
          </a:p>
          <a:p>
            <a:r>
              <a:rPr lang="en-GB" dirty="0" smtClean="0"/>
              <a:t>Schedule matrix </a:t>
            </a:r>
            <a:r>
              <a:rPr lang="en-GB" dirty="0" smtClean="0">
                <a:solidFill>
                  <a:schemeClr val="accent1"/>
                </a:solidFill>
              </a:rPr>
              <a:t>S</a:t>
            </a:r>
            <a:r>
              <a:rPr lang="en-GB" dirty="0" smtClean="0"/>
              <a:t>: </a:t>
            </a:r>
            <a:r>
              <a:rPr lang="en-GB" dirty="0" smtClean="0">
                <a:solidFill>
                  <a:schemeClr val="accent1"/>
                </a:solidFill>
              </a:rPr>
              <a:t>(</a:t>
            </a:r>
            <a:r>
              <a:rPr lang="en-GB" dirty="0" err="1">
                <a:solidFill>
                  <a:schemeClr val="accent1"/>
                </a:solidFill>
              </a:rPr>
              <a:t>w</a:t>
            </a:r>
            <a:r>
              <a:rPr lang="en-GB" baseline="-25000" dirty="0" err="1">
                <a:solidFill>
                  <a:schemeClr val="accent1"/>
                </a:solidFill>
              </a:rPr>
              <a:t>p</a:t>
            </a:r>
            <a:r>
              <a:rPr lang="en-GB" baseline="-25000" dirty="0">
                <a:solidFill>
                  <a:schemeClr val="accent1"/>
                </a:solidFill>
              </a:rPr>
              <a:t>, </a:t>
            </a:r>
            <a:r>
              <a:rPr lang="en-GB" baseline="-25000" dirty="0" smtClean="0">
                <a:solidFill>
                  <a:schemeClr val="accent1"/>
                </a:solidFill>
              </a:rPr>
              <a:t>r </a:t>
            </a:r>
            <a:r>
              <a:rPr lang="en-GB" dirty="0" smtClean="0">
                <a:solidFill>
                  <a:schemeClr val="accent1"/>
                </a:solidFill>
              </a:rPr>
              <a:t>)</a:t>
            </a:r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baseline="-25000" dirty="0" err="1" smtClean="0">
                <a:solidFill>
                  <a:schemeClr val="accent1"/>
                </a:solidFill>
              </a:rPr>
              <a:t>p</a:t>
            </a:r>
            <a:r>
              <a:rPr lang="en-GB" baseline="-25000" dirty="0" err="1" smtClean="0">
                <a:solidFill>
                  <a:schemeClr val="accent1"/>
                </a:solidFill>
                <a:sym typeface="Symbol" panose="05050102010706020507" pitchFamily="18" charset="2"/>
              </a:rPr>
              <a:t>P</a:t>
            </a:r>
            <a:r>
              <a:rPr lang="en-GB" baseline="-25000" dirty="0" smtClean="0">
                <a:solidFill>
                  <a:schemeClr val="accent1"/>
                </a:solidFill>
                <a:sym typeface="Symbol" panose="05050102010706020507" pitchFamily="18" charset="2"/>
              </a:rPr>
              <a:t>, r [</a:t>
            </a:r>
            <a:r>
              <a:rPr lang="en-GB" baseline="-25000" dirty="0" smtClean="0">
                <a:solidFill>
                  <a:schemeClr val="accent1"/>
                </a:solidFill>
                <a:latin typeface="Script MT Bold" panose="03040602040607080904" pitchFamily="66" charset="0"/>
                <a:sym typeface="Symbol" panose="05050102010706020507" pitchFamily="18" charset="2"/>
              </a:rPr>
              <a:t>l</a:t>
            </a:r>
            <a:r>
              <a:rPr lang="en-GB" baseline="-25000" dirty="0" smtClean="0">
                <a:solidFill>
                  <a:schemeClr val="accent1"/>
                </a:solidFill>
                <a:sym typeface="Symbol" panose="05050102010706020507" pitchFamily="18" charset="2"/>
              </a:rPr>
              <a:t>]</a:t>
            </a:r>
          </a:p>
          <a:p>
            <a:r>
              <a:rPr lang="en-GB" dirty="0" err="1" smtClean="0">
                <a:solidFill>
                  <a:schemeClr val="accent1"/>
                </a:solidFill>
                <a:sym typeface="Symbol" panose="05050102010706020507" pitchFamily="18" charset="2"/>
              </a:rPr>
              <a:t>det</a:t>
            </a:r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(S)</a:t>
            </a:r>
            <a:r>
              <a:rPr lang="en-GB" dirty="0" smtClean="0">
                <a:sym typeface="Symbol" panose="05050102010706020507" pitchFamily="18" charset="2"/>
              </a:rPr>
              <a:t>: determinant of </a:t>
            </a:r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S</a:t>
            </a:r>
            <a:endParaRPr lang="en-GB" dirty="0" smtClean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Extension: Schedule Matrix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609600" y="1832853"/>
            <a:ext cx="182880" cy="18288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09600" y="2618902"/>
            <a:ext cx="182880" cy="18288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09600" y="3404951"/>
            <a:ext cx="182880" cy="18288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09600" y="4191000"/>
            <a:ext cx="182880" cy="18288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09600" y="4977049"/>
            <a:ext cx="182880" cy="18288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209800" y="1832853"/>
            <a:ext cx="182880" cy="18288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209800" y="2618902"/>
            <a:ext cx="182880" cy="18288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209800" y="3404951"/>
            <a:ext cx="182880" cy="18288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209800" y="4191000"/>
            <a:ext cx="182880" cy="18288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209800" y="4977049"/>
            <a:ext cx="182880" cy="18288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81185" y="24384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p</a:t>
            </a:r>
            <a:endParaRPr lang="en-US" sz="2400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71182" y="3265558"/>
            <a:ext cx="292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r</a:t>
            </a:r>
            <a:endParaRPr lang="en-US" sz="2400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4" name="Straight Connector 43"/>
          <p:cNvCxnSpPr>
            <a:stCxn id="28" idx="6"/>
            <a:endCxn id="34" idx="2"/>
          </p:cNvCxnSpPr>
          <p:nvPr/>
        </p:nvCxnSpPr>
        <p:spPr>
          <a:xfrm>
            <a:off x="792480" y="2710342"/>
            <a:ext cx="1417320" cy="786049"/>
          </a:xfrm>
          <a:prstGeom prst="line">
            <a:avLst/>
          </a:prstGeom>
          <a:ln w="285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453967" y="3959274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>
                <a:solidFill>
                  <a:schemeClr val="accent1"/>
                </a:solidFill>
              </a:rPr>
              <a:t>w</a:t>
            </a:r>
            <a:r>
              <a:rPr lang="en-GB" sz="2800" baseline="-25000" dirty="0" err="1" smtClean="0">
                <a:solidFill>
                  <a:schemeClr val="accent1"/>
                </a:solidFill>
              </a:rPr>
              <a:t>p</a:t>
            </a:r>
            <a:r>
              <a:rPr lang="en-GB" sz="2800" baseline="-25000" dirty="0">
                <a:solidFill>
                  <a:schemeClr val="accent1"/>
                </a:solidFill>
              </a:rPr>
              <a:t>, </a:t>
            </a:r>
            <a:r>
              <a:rPr lang="en-GB" sz="2800" baseline="-25000" dirty="0" smtClean="0">
                <a:solidFill>
                  <a:schemeClr val="accent1"/>
                </a:solidFill>
              </a:rPr>
              <a:t>r </a:t>
            </a:r>
            <a:r>
              <a:rPr lang="en-GB" sz="2800" dirty="0">
                <a:solidFill>
                  <a:schemeClr val="accent1"/>
                </a:solidFill>
              </a:rPr>
              <a:t>=</a:t>
            </a:r>
            <a:br>
              <a:rPr lang="en-GB" sz="2800" dirty="0">
                <a:solidFill>
                  <a:schemeClr val="accent1"/>
                </a:solidFill>
              </a:rPr>
            </a:br>
            <a:endParaRPr lang="en-GB" sz="800" dirty="0" smtClean="0">
              <a:solidFill>
                <a:schemeClr val="accent1"/>
              </a:solidFill>
            </a:endParaRPr>
          </a:p>
        </p:txBody>
      </p:sp>
      <p:sp>
        <p:nvSpPr>
          <p:cNvPr id="47" name="Left Brace 46"/>
          <p:cNvSpPr/>
          <p:nvPr/>
        </p:nvSpPr>
        <p:spPr>
          <a:xfrm flipV="1">
            <a:off x="3429000" y="3618486"/>
            <a:ext cx="250515" cy="1258313"/>
          </a:xfrm>
          <a:prstGeom prst="leftBrace">
            <a:avLst/>
          </a:prstGeom>
          <a:ln w="285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34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uiExpand="1" build="p"/>
      <p:bldP spid="37" grpId="0"/>
      <p:bldP spid="38" grpId="0"/>
      <p:bldP spid="46" grpId="0"/>
      <p:bldP spid="4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Determinant of the Schedule Matrix×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45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        </a:t>
            </a:r>
            <a:r>
              <a:rPr lang="en-GB" sz="2800" dirty="0" err="1" smtClean="0">
                <a:solidFill>
                  <a:schemeClr val="accent1"/>
                </a:solidFill>
              </a:rPr>
              <a:t>x</a:t>
            </a:r>
            <a:r>
              <a:rPr lang="en-GB" sz="2800" baseline="-25000" dirty="0" err="1" smtClean="0">
                <a:solidFill>
                  <a:schemeClr val="accent1"/>
                </a:solidFill>
              </a:rPr>
              <a:t>p</a:t>
            </a:r>
            <a:r>
              <a:rPr lang="en-GB" sz="2800" baseline="-25000" dirty="0">
                <a:solidFill>
                  <a:schemeClr val="accent1"/>
                </a:solidFill>
              </a:rPr>
              <a:t>, </a:t>
            </a:r>
            <a:r>
              <a:rPr lang="en-GB" sz="2800" baseline="-25000" dirty="0" smtClean="0">
                <a:solidFill>
                  <a:schemeClr val="accent1"/>
                </a:solidFill>
              </a:rPr>
              <a:t>r </a:t>
            </a:r>
            <a:r>
              <a:rPr lang="en-GB" sz="2800" dirty="0" smtClean="0">
                <a:solidFill>
                  <a:srgbClr val="FF0000"/>
                </a:solidFill>
              </a:rPr>
              <a:t>y</a:t>
            </a:r>
            <a:r>
              <a:rPr lang="en-GB" sz="2800" baseline="-25000" dirty="0" smtClean="0">
                <a:solidFill>
                  <a:srgbClr val="FF0000"/>
                </a:solidFill>
              </a:rPr>
              <a:t>n+1</a:t>
            </a:r>
            <a:r>
              <a:rPr lang="en-GB" sz="2800" baseline="30000" dirty="0" smtClean="0">
                <a:solidFill>
                  <a:srgbClr val="FF0000"/>
                </a:solidFill>
              </a:rPr>
              <a:t> </a:t>
            </a:r>
            <a:r>
              <a:rPr lang="en-GB" sz="2800" baseline="30000" dirty="0" smtClean="0"/>
              <a:t>                            </a:t>
            </a:r>
            <a:r>
              <a:rPr lang="en-GB" sz="2800" dirty="0" smtClean="0"/>
              <a:t>if no one approves </a:t>
            </a:r>
            <a:r>
              <a:rPr lang="en-GB" sz="2800" dirty="0" smtClean="0">
                <a:solidFill>
                  <a:schemeClr val="accent1"/>
                </a:solidFill>
              </a:rPr>
              <a:t>p</a:t>
            </a:r>
            <a:r>
              <a:rPr lang="en-GB" sz="2800" dirty="0" smtClean="0"/>
              <a:t> at </a:t>
            </a:r>
            <a:r>
              <a:rPr lang="en-GB" sz="2800" dirty="0" smtClean="0">
                <a:solidFill>
                  <a:schemeClr val="accent1"/>
                </a:solidFill>
              </a:rPr>
              <a:t>r</a:t>
            </a:r>
            <a:r>
              <a:rPr lang="en-GB" sz="2800" dirty="0">
                <a:solidFill>
                  <a:schemeClr val="accent1"/>
                </a:solidFill>
              </a:rPr>
              <a:t/>
            </a:r>
            <a:br>
              <a:rPr lang="en-GB" sz="2800" dirty="0">
                <a:solidFill>
                  <a:schemeClr val="accent1"/>
                </a:solidFill>
              </a:rPr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         </a:t>
            </a:r>
            <a:r>
              <a:rPr lang="en-GB" sz="2800" dirty="0" err="1" smtClean="0">
                <a:solidFill>
                  <a:schemeClr val="accent1"/>
                </a:solidFill>
              </a:rPr>
              <a:t>x</a:t>
            </a:r>
            <a:r>
              <a:rPr lang="en-GB" sz="2800" baseline="-25000" dirty="0" err="1" smtClean="0">
                <a:solidFill>
                  <a:schemeClr val="accent1"/>
                </a:solidFill>
              </a:rPr>
              <a:t>p</a:t>
            </a:r>
            <a:r>
              <a:rPr lang="en-GB" sz="2800" baseline="-25000" dirty="0" smtClean="0">
                <a:solidFill>
                  <a:schemeClr val="accent1"/>
                </a:solidFill>
              </a:rPr>
              <a:t>, r </a:t>
            </a:r>
            <a:r>
              <a:rPr lang="en-GB" sz="2800" dirty="0" smtClean="0">
                <a:solidFill>
                  <a:srgbClr val="FF0000"/>
                </a:solidFill>
              </a:rPr>
              <a:t>y</a:t>
            </a:r>
            <a:r>
              <a:rPr lang="en-GB" sz="2800" baseline="-25000" dirty="0" smtClean="0">
                <a:solidFill>
                  <a:srgbClr val="FF0000"/>
                </a:solidFill>
              </a:rPr>
              <a:t>1</a:t>
            </a:r>
            <a:r>
              <a:rPr lang="en-GB" sz="2800" baseline="30000" dirty="0" smtClean="0">
                <a:solidFill>
                  <a:srgbClr val="FF0000"/>
                </a:solidFill>
              </a:rPr>
              <a:t>a(1, p, r)</a:t>
            </a:r>
            <a:r>
              <a:rPr lang="en-GB" sz="2800" baseline="-25000" dirty="0" smtClean="0">
                <a:solidFill>
                  <a:srgbClr val="FF0000"/>
                </a:solidFill>
              </a:rPr>
              <a:t>.… </a:t>
            </a:r>
            <a:r>
              <a:rPr lang="en-GB" sz="2800" dirty="0" err="1" smtClean="0">
                <a:solidFill>
                  <a:srgbClr val="FF0000"/>
                </a:solidFill>
              </a:rPr>
              <a:t>y</a:t>
            </a:r>
            <a:r>
              <a:rPr lang="en-GB" sz="2800" baseline="-25000" dirty="0" err="1" smtClean="0">
                <a:solidFill>
                  <a:srgbClr val="FF0000"/>
                </a:solidFill>
              </a:rPr>
              <a:t>n</a:t>
            </a:r>
            <a:r>
              <a:rPr lang="en-GB" sz="2800" baseline="30000" dirty="0" err="1" smtClean="0">
                <a:solidFill>
                  <a:srgbClr val="FF0000"/>
                </a:solidFill>
              </a:rPr>
              <a:t>a</a:t>
            </a:r>
            <a:r>
              <a:rPr lang="en-GB" sz="2800" baseline="30000" dirty="0" smtClean="0">
                <a:solidFill>
                  <a:srgbClr val="FF0000"/>
                </a:solidFill>
              </a:rPr>
              <a:t>(n, p, r)</a:t>
            </a:r>
            <a:r>
              <a:rPr lang="en-GB" sz="2800" baseline="30000" dirty="0" smtClean="0"/>
              <a:t>                               </a:t>
            </a:r>
            <a:r>
              <a:rPr lang="en-GB" sz="2800" dirty="0" smtClean="0"/>
              <a:t>otherwise</a:t>
            </a:r>
            <a:br>
              <a:rPr lang="en-GB" sz="2800" dirty="0" smtClean="0"/>
            </a:br>
            <a:endParaRPr lang="en-GB" sz="2800" dirty="0" smtClean="0"/>
          </a:p>
          <a:p>
            <a:r>
              <a:rPr lang="en-GB" dirty="0" err="1" smtClean="0">
                <a:solidFill>
                  <a:schemeClr val="accent1"/>
                </a:solidFill>
                <a:sym typeface="Symbol" panose="05050102010706020507" pitchFamily="18" charset="2"/>
              </a:rPr>
              <a:t>det</a:t>
            </a:r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(S)</a:t>
            </a:r>
            <a:r>
              <a:rPr lang="en-GB" dirty="0" smtClean="0">
                <a:sym typeface="Symbol" panose="05050102010706020507" pitchFamily="18" charset="2"/>
              </a:rPr>
              <a:t>: sum of monomials</a:t>
            </a:r>
            <a:r>
              <a:rPr lang="en-GB" dirty="0">
                <a:sym typeface="Symbol" panose="05050102010706020507" pitchFamily="18" charset="2"/>
              </a:rPr>
              <a:t> o</a:t>
            </a:r>
            <a:r>
              <a:rPr lang="en-GB" dirty="0" smtClean="0">
                <a:sym typeface="Symbol" panose="05050102010706020507" pitchFamily="18" charset="2"/>
              </a:rPr>
              <a:t>f the form </a:t>
            </a:r>
            <a:br>
              <a:rPr lang="en-GB" dirty="0" smtClean="0">
                <a:sym typeface="Symbol" panose="05050102010706020507" pitchFamily="18" charset="2"/>
              </a:rPr>
            </a:br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C(</a:t>
            </a:r>
            <a:r>
              <a:rPr lang="en-GB" dirty="0" smtClean="0">
                <a:solidFill>
                  <a:schemeClr val="accent1"/>
                </a:solidFill>
              </a:rPr>
              <a:t>x</a:t>
            </a:r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) </a:t>
            </a:r>
            <a:r>
              <a:rPr lang="en-GB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×</a:t>
            </a:r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y</a:t>
            </a:r>
            <a:r>
              <a:rPr lang="en-GB" baseline="-25000" dirty="0" smtClean="0">
                <a:solidFill>
                  <a:srgbClr val="FF0000"/>
                </a:solidFill>
              </a:rPr>
              <a:t>1</a:t>
            </a:r>
            <a:r>
              <a:rPr lang="en-GB" baseline="30000" dirty="0" smtClean="0">
                <a:solidFill>
                  <a:srgbClr val="FF0000"/>
                </a:solidFill>
              </a:rPr>
              <a:t>u(1)</a:t>
            </a:r>
            <a:r>
              <a:rPr lang="en-GB" baseline="-25000" dirty="0" smtClean="0">
                <a:solidFill>
                  <a:srgbClr val="FF0000"/>
                </a:solidFill>
              </a:rPr>
              <a:t>.… </a:t>
            </a:r>
            <a:r>
              <a:rPr lang="en-GB" dirty="0" err="1" smtClean="0">
                <a:solidFill>
                  <a:srgbClr val="FF0000"/>
                </a:solidFill>
              </a:rPr>
              <a:t>y</a:t>
            </a:r>
            <a:r>
              <a:rPr lang="en-GB" baseline="-25000" dirty="0" err="1" smtClean="0">
                <a:solidFill>
                  <a:srgbClr val="FF0000"/>
                </a:solidFill>
              </a:rPr>
              <a:t>n</a:t>
            </a:r>
            <a:r>
              <a:rPr lang="en-GB" baseline="30000" dirty="0" err="1" smtClean="0">
                <a:solidFill>
                  <a:srgbClr val="FF0000"/>
                </a:solidFill>
              </a:rPr>
              <a:t>u</a:t>
            </a:r>
            <a:r>
              <a:rPr lang="en-GB" baseline="30000" dirty="0" smtClean="0">
                <a:solidFill>
                  <a:srgbClr val="FF0000"/>
                </a:solidFill>
              </a:rPr>
              <a:t>(n)</a:t>
            </a:r>
            <a:r>
              <a:rPr lang="en-GB" dirty="0" smtClean="0">
                <a:solidFill>
                  <a:srgbClr val="FF0000"/>
                </a:solidFill>
              </a:rPr>
              <a:t> y</a:t>
            </a:r>
            <a:r>
              <a:rPr lang="en-GB" baseline="-25000" dirty="0" smtClean="0">
                <a:solidFill>
                  <a:srgbClr val="FF0000"/>
                </a:solidFill>
              </a:rPr>
              <a:t>n+1</a:t>
            </a:r>
            <a:r>
              <a:rPr lang="en-GB" baseline="30000" dirty="0" smtClean="0">
                <a:solidFill>
                  <a:srgbClr val="FF0000"/>
                </a:solidFill>
              </a:rPr>
              <a:t>u(n+1)  </a:t>
            </a:r>
            <a:endParaRPr lang="ru-RU" dirty="0" smtClean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This monomial is not </a:t>
            </a:r>
            <a:r>
              <a:rPr lang="en-GB" dirty="0" smtClean="0">
                <a:solidFill>
                  <a:schemeClr val="accent1"/>
                </a:solidFill>
                <a:sym typeface="Symbol" panose="05050102010706020507" pitchFamily="18" charset="2"/>
              </a:rPr>
              <a:t>identically zero </a:t>
            </a:r>
            <a:r>
              <a:rPr lang="en-GB" dirty="0" err="1" smtClean="0">
                <a:sym typeface="Symbol" panose="05050102010706020507" pitchFamily="18" charset="2"/>
              </a:rPr>
              <a:t>iff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  <a:br>
              <a:rPr lang="en-GB" dirty="0" smtClean="0">
                <a:sym typeface="Symbol" panose="05050102010706020507" pitchFamily="18" charset="2"/>
              </a:rPr>
            </a:br>
            <a:r>
              <a:rPr lang="en-GB" dirty="0" smtClean="0">
                <a:sym typeface="Symbol" panose="05050102010706020507" pitchFamily="18" charset="2"/>
              </a:rPr>
              <a:t>there exists a schedule that </a:t>
            </a:r>
          </a:p>
          <a:p>
            <a:pPr lvl="1"/>
            <a:r>
              <a:rPr lang="en-GB" dirty="0" smtClean="0">
                <a:sym typeface="Symbol" panose="05050102010706020507" pitchFamily="18" charset="2"/>
              </a:rPr>
              <a:t>guarantees utility 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u(</a:t>
            </a:r>
            <a:r>
              <a:rPr lang="en-GB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i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GB" dirty="0" smtClean="0">
                <a:sym typeface="Symbol" panose="05050102010706020507" pitchFamily="18" charset="2"/>
              </a:rPr>
              <a:t> to agent </a:t>
            </a:r>
            <a:r>
              <a:rPr lang="en-GB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i</a:t>
            </a:r>
            <a:r>
              <a:rPr lang="en-GB" dirty="0" smtClean="0">
                <a:sym typeface="Symbol" panose="05050102010706020507" pitchFamily="18" charset="2"/>
              </a:rPr>
              <a:t>, and </a:t>
            </a:r>
          </a:p>
          <a:p>
            <a:pPr lvl="1"/>
            <a:r>
              <a:rPr lang="en-GB" dirty="0" smtClean="0">
                <a:sym typeface="Symbol" panose="05050102010706020507" pitchFamily="18" charset="2"/>
              </a:rPr>
              <a:t>contains 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u(n+1)</a:t>
            </a:r>
            <a:r>
              <a:rPr lang="en-GB" dirty="0" smtClean="0">
                <a:sym typeface="Symbol" panose="05050102010706020507" pitchFamily="18" charset="2"/>
              </a:rPr>
              <a:t> “useless” periods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200" y="2133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>
                <a:solidFill>
                  <a:schemeClr val="accent1"/>
                </a:solidFill>
              </a:rPr>
              <a:t>w</a:t>
            </a:r>
            <a:r>
              <a:rPr lang="en-GB" sz="2800" baseline="-25000" dirty="0" err="1" smtClean="0">
                <a:solidFill>
                  <a:schemeClr val="accent1"/>
                </a:solidFill>
              </a:rPr>
              <a:t>p</a:t>
            </a:r>
            <a:r>
              <a:rPr lang="en-GB" sz="2800" baseline="-25000" dirty="0">
                <a:solidFill>
                  <a:schemeClr val="accent1"/>
                </a:solidFill>
              </a:rPr>
              <a:t>, </a:t>
            </a:r>
            <a:r>
              <a:rPr lang="en-GB" sz="2800" baseline="-25000" dirty="0" smtClean="0">
                <a:solidFill>
                  <a:schemeClr val="accent1"/>
                </a:solidFill>
              </a:rPr>
              <a:t>r </a:t>
            </a:r>
            <a:r>
              <a:rPr lang="en-GB" sz="2800" dirty="0">
                <a:solidFill>
                  <a:schemeClr val="accent1"/>
                </a:solidFill>
              </a:rPr>
              <a:t>=</a:t>
            </a:r>
            <a:br>
              <a:rPr lang="en-GB" sz="2800" dirty="0">
                <a:solidFill>
                  <a:schemeClr val="accent1"/>
                </a:solidFill>
              </a:rPr>
            </a:br>
            <a:endParaRPr lang="en-GB" sz="800" dirty="0" smtClean="0">
              <a:solidFill>
                <a:schemeClr val="accent1"/>
              </a:solidFill>
            </a:endParaRPr>
          </a:p>
        </p:txBody>
      </p:sp>
      <p:sp>
        <p:nvSpPr>
          <p:cNvPr id="39" name="Left Brace 38"/>
          <p:cNvSpPr/>
          <p:nvPr/>
        </p:nvSpPr>
        <p:spPr>
          <a:xfrm flipV="1">
            <a:off x="1121085" y="1751408"/>
            <a:ext cx="250515" cy="1258313"/>
          </a:xfrm>
          <a:prstGeom prst="leftBrace">
            <a:avLst/>
          </a:prstGeom>
          <a:ln w="285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51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Computing Determinants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5105400"/>
          </a:xfrm>
        </p:spPr>
        <p:txBody>
          <a:bodyPr>
            <a:normAutofit fontScale="92500"/>
          </a:bodyPr>
          <a:lstStyle/>
          <a:p>
            <a:r>
              <a:rPr lang="en-GB" dirty="0">
                <a:sym typeface="Symbol" panose="05050102010706020507" pitchFamily="18" charset="2"/>
              </a:rPr>
              <a:t>How do we check that a </a:t>
            </a:r>
            <a:r>
              <a:rPr lang="en-GB" dirty="0" smtClean="0">
                <a:sym typeface="Symbol" panose="05050102010706020507" pitchFamily="18" charset="2"/>
              </a:rPr>
              <a:t>particular monomial </a:t>
            </a:r>
            <a:br>
              <a:rPr lang="en-GB" dirty="0" smtClean="0">
                <a:sym typeface="Symbol" panose="05050102010706020507" pitchFamily="18" charset="2"/>
              </a:rPr>
            </a:br>
            <a:r>
              <a:rPr lang="en-GB" dirty="0" smtClean="0">
                <a:sym typeface="Symbol" panose="05050102010706020507" pitchFamily="18" charset="2"/>
              </a:rPr>
              <a:t>appears </a:t>
            </a:r>
            <a:r>
              <a:rPr lang="en-GB" dirty="0">
                <a:sym typeface="Symbol" panose="05050102010706020507" pitchFamily="18" charset="2"/>
              </a:rPr>
              <a:t>in </a:t>
            </a:r>
            <a:r>
              <a:rPr lang="en-GB" dirty="0" err="1">
                <a:solidFill>
                  <a:schemeClr val="accent1"/>
                </a:solidFill>
                <a:sym typeface="Symbol" panose="05050102010706020507" pitchFamily="18" charset="2"/>
              </a:rPr>
              <a:t>det</a:t>
            </a:r>
            <a:r>
              <a:rPr lang="en-GB" dirty="0">
                <a:solidFill>
                  <a:schemeClr val="accent1"/>
                </a:solidFill>
                <a:sym typeface="Symbol" panose="05050102010706020507" pitchFamily="18" charset="2"/>
              </a:rPr>
              <a:t>(S)</a:t>
            </a:r>
            <a:r>
              <a:rPr lang="en-GB" dirty="0">
                <a:sym typeface="Symbol" panose="05050102010706020507" pitchFamily="18" charset="2"/>
              </a:rPr>
              <a:t>? </a:t>
            </a:r>
            <a:endParaRPr lang="en-GB" dirty="0" smtClean="0"/>
          </a:p>
          <a:p>
            <a:r>
              <a:rPr lang="en-GB" dirty="0" err="1" smtClean="0">
                <a:solidFill>
                  <a:schemeClr val="accent1"/>
                </a:solidFill>
              </a:rPr>
              <a:t>det</a:t>
            </a:r>
            <a:r>
              <a:rPr lang="en-GB" dirty="0" smtClean="0">
                <a:solidFill>
                  <a:schemeClr val="accent1"/>
                </a:solidFill>
              </a:rPr>
              <a:t>(S)</a:t>
            </a:r>
            <a:r>
              <a:rPr lang="en-GB" dirty="0" smtClean="0"/>
              <a:t>: </a:t>
            </a:r>
            <a:r>
              <a:rPr lang="en-GB" dirty="0" smtClean="0">
                <a:solidFill>
                  <a:schemeClr val="accent1"/>
                </a:solidFill>
              </a:rPr>
              <a:t>m</a:t>
            </a:r>
            <a:r>
              <a:rPr lang="en-GB" baseline="30000" dirty="0" smtClean="0">
                <a:solidFill>
                  <a:schemeClr val="accent1"/>
                </a:solidFill>
              </a:rPr>
              <a:t>2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accent1"/>
                </a:solidFill>
              </a:rPr>
              <a:t>x</a:t>
            </a:r>
            <a:r>
              <a:rPr lang="en-GB" dirty="0" smtClean="0"/>
              <a:t>-variables and </a:t>
            </a:r>
            <a:r>
              <a:rPr lang="en-GB" dirty="0" smtClean="0">
                <a:solidFill>
                  <a:srgbClr val="FF0000"/>
                </a:solidFill>
              </a:rPr>
              <a:t>n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y</a:t>
            </a:r>
            <a:r>
              <a:rPr lang="en-GB" dirty="0" smtClean="0"/>
              <a:t>-variables</a:t>
            </a:r>
          </a:p>
          <a:p>
            <a:r>
              <a:rPr lang="en-GB" dirty="0"/>
              <a:t>S</a:t>
            </a:r>
            <a:r>
              <a:rPr lang="en-GB" dirty="0" smtClean="0"/>
              <a:t>ymbolically compute </a:t>
            </a:r>
            <a:r>
              <a:rPr lang="en-GB" dirty="0" err="1" smtClean="0">
                <a:solidFill>
                  <a:schemeClr val="accent1"/>
                </a:solidFill>
              </a:rPr>
              <a:t>det</a:t>
            </a:r>
            <a:r>
              <a:rPr lang="en-GB" dirty="0" smtClean="0">
                <a:solidFill>
                  <a:schemeClr val="accent1"/>
                </a:solidFill>
              </a:rPr>
              <a:t>(S)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using the formula: </a:t>
            </a:r>
            <a:r>
              <a:rPr lang="en-GB" dirty="0" smtClean="0">
                <a:solidFill>
                  <a:schemeClr val="accent1"/>
                </a:solidFill>
              </a:rPr>
              <a:t>m!</a:t>
            </a:r>
            <a:r>
              <a:rPr lang="en-GB" dirty="0" smtClean="0"/>
              <a:t> terms</a:t>
            </a:r>
          </a:p>
          <a:p>
            <a:pPr lvl="1"/>
            <a:r>
              <a:rPr lang="en-GB" dirty="0" smtClean="0"/>
              <a:t>Gaussian elimination (or similar): </a:t>
            </a:r>
            <a:br>
              <a:rPr lang="en-GB" dirty="0" smtClean="0"/>
            </a:br>
            <a:r>
              <a:rPr lang="en-GB" dirty="0" err="1" smtClean="0">
                <a:solidFill>
                  <a:srgbClr val="FF0000"/>
                </a:solidFill>
              </a:rPr>
              <a:t>exp</a:t>
            </a:r>
            <a:r>
              <a:rPr lang="en-GB" dirty="0" smtClean="0"/>
              <a:t> over </a:t>
            </a:r>
            <a:r>
              <a:rPr lang="en-GB" dirty="0" smtClean="0">
                <a:solidFill>
                  <a:schemeClr val="accent1"/>
                </a:solidFill>
              </a:rPr>
              <a:t>#</a:t>
            </a:r>
            <a:r>
              <a:rPr lang="en-GB" dirty="0" err="1" smtClean="0">
                <a:solidFill>
                  <a:schemeClr val="accent1"/>
                </a:solidFill>
              </a:rPr>
              <a:t>indeterminates</a:t>
            </a:r>
            <a:endParaRPr lang="en-GB" dirty="0" smtClean="0">
              <a:solidFill>
                <a:schemeClr val="accent1"/>
              </a:solidFill>
            </a:endParaRPr>
          </a:p>
          <a:p>
            <a:r>
              <a:rPr lang="en-GB" dirty="0" smtClean="0"/>
              <a:t>Alternative approach: </a:t>
            </a:r>
          </a:p>
          <a:p>
            <a:pPr lvl="1"/>
            <a:r>
              <a:rPr lang="en-GB" dirty="0" smtClean="0"/>
              <a:t>draw </a:t>
            </a:r>
            <a:r>
              <a:rPr lang="en-GB" dirty="0" smtClean="0">
                <a:solidFill>
                  <a:schemeClr val="accent1"/>
                </a:solidFill>
              </a:rPr>
              <a:t>x’ </a:t>
            </a:r>
            <a:r>
              <a:rPr lang="en-GB" dirty="0" smtClean="0"/>
              <a:t>randomly: </a:t>
            </a:r>
            <a:r>
              <a:rPr lang="en-GB" dirty="0" err="1" smtClean="0"/>
              <a:t>det</a:t>
            </a:r>
            <a:r>
              <a:rPr lang="en-GB" dirty="0" smtClean="0"/>
              <a:t>(S(</a:t>
            </a:r>
            <a:r>
              <a:rPr lang="en-GB" dirty="0" smtClean="0">
                <a:solidFill>
                  <a:schemeClr val="accent1"/>
                </a:solidFill>
              </a:rPr>
              <a:t>x’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FF0000"/>
                </a:solidFill>
              </a:rPr>
              <a:t>y</a:t>
            </a:r>
            <a:r>
              <a:rPr lang="en-GB" dirty="0" smtClean="0"/>
              <a:t>)) is a function of </a:t>
            </a:r>
            <a:r>
              <a:rPr lang="en-GB" dirty="0" smtClean="0">
                <a:solidFill>
                  <a:srgbClr val="FF0000"/>
                </a:solidFill>
              </a:rPr>
              <a:t>y</a:t>
            </a:r>
            <a:r>
              <a:rPr lang="en-GB" baseline="-25000" dirty="0" smtClean="0">
                <a:solidFill>
                  <a:srgbClr val="FF0000"/>
                </a:solidFill>
              </a:rPr>
              <a:t>1</a:t>
            </a:r>
            <a:r>
              <a:rPr lang="en-GB" dirty="0" smtClean="0">
                <a:solidFill>
                  <a:srgbClr val="FF0000"/>
                </a:solidFill>
              </a:rPr>
              <a:t>, …, y</a:t>
            </a:r>
            <a:r>
              <a:rPr lang="en-GB" baseline="-25000" dirty="0" smtClean="0">
                <a:solidFill>
                  <a:srgbClr val="FF0000"/>
                </a:solidFill>
              </a:rPr>
              <a:t>n+1</a:t>
            </a:r>
            <a:endParaRPr lang="en-GB" dirty="0" smtClean="0">
              <a:solidFill>
                <a:srgbClr val="FF0000"/>
              </a:solidFill>
            </a:endParaRPr>
          </a:p>
          <a:p>
            <a:pPr lvl="1"/>
            <a:r>
              <a:rPr lang="en-GB" dirty="0" smtClean="0"/>
              <a:t>evaluate by </a:t>
            </a:r>
            <a:r>
              <a:rPr lang="en-GB" dirty="0" smtClean="0">
                <a:solidFill>
                  <a:srgbClr val="FF0000"/>
                </a:solidFill>
              </a:rPr>
              <a:t>polynomial interpolation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77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Further Work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/>
          <a:lstStyle/>
          <a:p>
            <a:r>
              <a:rPr lang="en-GB" dirty="0" smtClean="0"/>
              <a:t>Also in the paper: importing fairness notions from the </a:t>
            </a:r>
            <a:r>
              <a:rPr lang="en-GB" dirty="0" smtClean="0">
                <a:solidFill>
                  <a:schemeClr val="accent1"/>
                </a:solidFill>
              </a:rPr>
              <a:t>fair division </a:t>
            </a:r>
            <a:r>
              <a:rPr lang="en-GB" dirty="0" smtClean="0"/>
              <a:t>literature </a:t>
            </a:r>
          </a:p>
          <a:p>
            <a:pPr lvl="1"/>
            <a:r>
              <a:rPr lang="en-GB" dirty="0" smtClean="0"/>
              <a:t>equitability, proportionality (up to </a:t>
            </a:r>
            <a:r>
              <a:rPr lang="en-GB" dirty="0" smtClean="0">
                <a:solidFill>
                  <a:srgbClr val="FF0000"/>
                </a:solidFill>
              </a:rPr>
              <a:t>k</a:t>
            </a:r>
            <a:r>
              <a:rPr lang="en-GB" dirty="0" smtClean="0"/>
              <a:t> slots)</a:t>
            </a:r>
          </a:p>
          <a:p>
            <a:r>
              <a:rPr lang="en-GB" dirty="0" smtClean="0"/>
              <a:t>Group fairness (justified representation </a:t>
            </a:r>
            <a:r>
              <a:rPr lang="en-GB" dirty="0" err="1" smtClean="0"/>
              <a:t>etc</a:t>
            </a:r>
            <a:r>
              <a:rPr lang="en-GB" dirty="0" smtClean="0"/>
              <a:t>): 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BHPRT’21, CGP’24, EOT’24</a:t>
            </a:r>
            <a:endParaRPr lang="en-GB" dirty="0"/>
          </a:p>
          <a:p>
            <a:r>
              <a:rPr lang="en-GB" dirty="0"/>
              <a:t>F</a:t>
            </a:r>
            <a:r>
              <a:rPr lang="en-GB" dirty="0" smtClean="0"/>
              <a:t>uture work</a:t>
            </a:r>
          </a:p>
          <a:p>
            <a:pPr lvl="1"/>
            <a:r>
              <a:rPr lang="en-GB" dirty="0" smtClean="0"/>
              <a:t>projects with non-unit duration</a:t>
            </a:r>
          </a:p>
          <a:p>
            <a:pPr lvl="1"/>
            <a:r>
              <a:rPr lang="en-GB" dirty="0" smtClean="0"/>
              <a:t>better dependence on </a:t>
            </a:r>
            <a:r>
              <a:rPr lang="en-GB" dirty="0" smtClean="0">
                <a:solidFill>
                  <a:srgbClr val="FF0000"/>
                </a:solidFill>
              </a:rPr>
              <a:t>n</a:t>
            </a:r>
            <a:r>
              <a:rPr lang="en-GB" dirty="0" smtClean="0"/>
              <a:t>?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2172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How to Select Your Governing Body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229600" cy="5105400"/>
          </a:xfrm>
        </p:spPr>
        <p:txBody>
          <a:bodyPr/>
          <a:lstStyle/>
          <a:p>
            <a:r>
              <a:rPr lang="en-GB" dirty="0" smtClean="0"/>
              <a:t>IFAAMAS: 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27</a:t>
            </a:r>
            <a:r>
              <a:rPr lang="en-GB" dirty="0" smtClean="0"/>
              <a:t>-member</a:t>
            </a:r>
            <a:br>
              <a:rPr lang="en-GB" dirty="0" smtClean="0"/>
            </a:br>
            <a:r>
              <a:rPr lang="en-GB" dirty="0" smtClean="0"/>
              <a:t> board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9</a:t>
            </a:r>
            <a:r>
              <a:rPr lang="en-GB" dirty="0" smtClean="0"/>
              <a:t> members </a:t>
            </a:r>
            <a:br>
              <a:rPr lang="en-GB" dirty="0" smtClean="0"/>
            </a:br>
            <a:r>
              <a:rPr lang="en-GB" dirty="0" smtClean="0"/>
              <a:t>replaced </a:t>
            </a:r>
            <a:br>
              <a:rPr lang="en-GB" dirty="0" smtClean="0"/>
            </a:br>
            <a:r>
              <a:rPr lang="en-GB" dirty="0" smtClean="0"/>
              <a:t>every </a:t>
            </a:r>
            <a:r>
              <a:rPr lang="en-GB" dirty="0" smtClean="0">
                <a:solidFill>
                  <a:srgbClr val="FF0000"/>
                </a:solidFill>
              </a:rPr>
              <a:t>2</a:t>
            </a:r>
            <a:r>
              <a:rPr lang="en-GB" dirty="0" smtClean="0"/>
              <a:t> years</a:t>
            </a:r>
          </a:p>
          <a:p>
            <a:pPr lvl="1"/>
            <a:r>
              <a:rPr lang="en-GB" dirty="0" smtClean="0"/>
              <a:t>approval </a:t>
            </a:r>
            <a:br>
              <a:rPr lang="en-GB" dirty="0" smtClean="0"/>
            </a:br>
            <a:r>
              <a:rPr lang="en-GB" dirty="0" smtClean="0"/>
              <a:t>voting </a:t>
            </a:r>
          </a:p>
          <a:p>
            <a:pPr lvl="1"/>
            <a:r>
              <a:rPr lang="en-GB" dirty="0" smtClean="0"/>
              <a:t>variable set</a:t>
            </a:r>
            <a:br>
              <a:rPr lang="en-GB" dirty="0" smtClean="0"/>
            </a:br>
            <a:r>
              <a:rPr lang="en-GB" dirty="0" smtClean="0"/>
              <a:t>of voters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401309"/>
            <a:ext cx="6247596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97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How to Appoint </a:t>
            </a:r>
            <a:r>
              <a:rPr lang="en-GB" dirty="0">
                <a:solidFill>
                  <a:schemeClr val="tx2"/>
                </a:solidFill>
              </a:rPr>
              <a:t>C</a:t>
            </a:r>
            <a:r>
              <a:rPr lang="en-GB" dirty="0" smtClean="0">
                <a:solidFill>
                  <a:schemeClr val="tx2"/>
                </a:solidFill>
              </a:rPr>
              <a:t>onference </a:t>
            </a:r>
            <a:r>
              <a:rPr lang="en-GB" dirty="0">
                <a:solidFill>
                  <a:schemeClr val="tx2"/>
                </a:solidFill>
              </a:rPr>
              <a:t>C</a:t>
            </a:r>
            <a:r>
              <a:rPr lang="en-GB" dirty="0" smtClean="0">
                <a:solidFill>
                  <a:schemeClr val="tx2"/>
                </a:solidFill>
              </a:rPr>
              <a:t>hairs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IJCAI</a:t>
            </a:r>
            <a:r>
              <a:rPr lang="en-GB" dirty="0" smtClean="0"/>
              <a:t> board of trustees, </a:t>
            </a:r>
            <a:r>
              <a:rPr lang="en-GB" dirty="0" smtClean="0">
                <a:solidFill>
                  <a:srgbClr val="FF0000"/>
                </a:solidFill>
              </a:rPr>
              <a:t>AAAI</a:t>
            </a:r>
            <a:r>
              <a:rPr lang="en-GB" dirty="0" smtClean="0"/>
              <a:t> conference committee of the Executive Council</a:t>
            </a:r>
          </a:p>
          <a:p>
            <a:r>
              <a:rPr lang="en-GB" dirty="0" smtClean="0"/>
              <a:t>Task: select </a:t>
            </a:r>
            <a:r>
              <a:rPr lang="en-GB" dirty="0" smtClean="0">
                <a:solidFill>
                  <a:srgbClr val="FF0000"/>
                </a:solidFill>
              </a:rPr>
              <a:t>PC</a:t>
            </a:r>
            <a:r>
              <a:rPr lang="en-GB" dirty="0" smtClean="0"/>
              <a:t> chair(s) and </a:t>
            </a:r>
            <a:r>
              <a:rPr lang="en-GB" dirty="0" smtClean="0">
                <a:solidFill>
                  <a:srgbClr val="FF0000"/>
                </a:solidFill>
              </a:rPr>
              <a:t>general</a:t>
            </a:r>
            <a:r>
              <a:rPr lang="en-GB" dirty="0" smtClean="0"/>
              <a:t> chair</a:t>
            </a:r>
          </a:p>
          <a:p>
            <a:r>
              <a:rPr lang="en-GB" dirty="0" smtClean="0"/>
              <a:t>Need to </a:t>
            </a:r>
          </a:p>
          <a:p>
            <a:pPr lvl="1"/>
            <a:r>
              <a:rPr lang="en-GB" dirty="0" smtClean="0"/>
              <a:t>represent diverse research areas </a:t>
            </a:r>
            <a:br>
              <a:rPr lang="en-GB" dirty="0" smtClean="0"/>
            </a:br>
            <a:r>
              <a:rPr lang="en-GB" dirty="0" smtClean="0"/>
              <a:t>and geographic regions</a:t>
            </a:r>
          </a:p>
          <a:p>
            <a:pPr lvl="1"/>
            <a:r>
              <a:rPr lang="en-GB" dirty="0" smtClean="0"/>
              <a:t>respect gender balance</a:t>
            </a:r>
          </a:p>
          <a:p>
            <a:pPr lvl="1"/>
            <a:r>
              <a:rPr lang="en-GB" dirty="0" smtClean="0"/>
              <a:t>short-term and long-term</a:t>
            </a:r>
          </a:p>
          <a:p>
            <a:pPr lvl="1"/>
            <a:r>
              <a:rPr lang="en-GB" dirty="0" smtClean="0"/>
              <a:t>no one serves twice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266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How to Plan Your Holiday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GB" dirty="0" smtClean="0"/>
              <a:t>Simpsons go on a 3-day holiday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Activities: </a:t>
            </a:r>
          </a:p>
          <a:p>
            <a:pPr marL="457200" lvl="1" indent="0">
              <a:buNone/>
            </a:pPr>
            <a:r>
              <a:rPr lang="en-GB" dirty="0" smtClean="0"/>
              <a:t>water park         zoo             museum         shopping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 smtClean="0"/>
              <a:t>What should they do each day?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196000"/>
            <a:ext cx="1080000" cy="108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2196000"/>
            <a:ext cx="725960" cy="108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196000"/>
            <a:ext cx="666000" cy="108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073" y="2196000"/>
            <a:ext cx="891331" cy="108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-910" r="17718"/>
          <a:stretch/>
        </p:blipFill>
        <p:spPr>
          <a:xfrm>
            <a:off x="1009510" y="4572000"/>
            <a:ext cx="1419865" cy="10639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544" y="4581593"/>
            <a:ext cx="1599590" cy="106355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4897" y="4567375"/>
            <a:ext cx="1460500" cy="10731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663" r="15663"/>
          <a:stretch/>
        </p:blipFill>
        <p:spPr>
          <a:xfrm>
            <a:off x="6489214" y="4572000"/>
            <a:ext cx="1945997" cy="106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83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7066065"/>
              </p:ext>
            </p:extLst>
          </p:nvPr>
        </p:nvGraphicFramePr>
        <p:xfrm>
          <a:off x="473528" y="1600200"/>
          <a:ext cx="8213272" cy="48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3318"/>
                <a:gridCol w="2053318"/>
                <a:gridCol w="2053318"/>
                <a:gridCol w="2053318"/>
              </a:tblGrid>
              <a:tr h="9753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Day 1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Day 2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Day 3</a:t>
                      </a:r>
                      <a:endParaRPr lang="en-GB" sz="3200" dirty="0"/>
                    </a:p>
                  </a:txBody>
                  <a:tcPr/>
                </a:tc>
              </a:tr>
              <a:tr h="9753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/>
                    </a:p>
                  </a:txBody>
                  <a:tcPr/>
                </a:tc>
              </a:tr>
              <a:tr h="9753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/>
                    </a:p>
                  </a:txBody>
                  <a:tcPr/>
                </a:tc>
              </a:tr>
              <a:tr h="9753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</a:tr>
              <a:tr h="9753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457" y="2691300"/>
            <a:ext cx="699000" cy="699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957" y="3733800"/>
            <a:ext cx="565500" cy="685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819" y="4724400"/>
            <a:ext cx="421161" cy="6265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023" y="5672684"/>
            <a:ext cx="437400" cy="7092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18237" y="2652000"/>
            <a:ext cx="768163" cy="46333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81800" y="2652000"/>
            <a:ext cx="768163" cy="46333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663" r="15663"/>
          <a:stretch/>
        </p:blipFill>
        <p:spPr>
          <a:xfrm>
            <a:off x="4564194" y="3657600"/>
            <a:ext cx="902186" cy="49323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663" r="15663"/>
          <a:stretch/>
        </p:blipFill>
        <p:spPr>
          <a:xfrm>
            <a:off x="2514600" y="3657600"/>
            <a:ext cx="902186" cy="49323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663" r="15663"/>
          <a:stretch/>
        </p:blipFill>
        <p:spPr>
          <a:xfrm>
            <a:off x="5486400" y="2971800"/>
            <a:ext cx="902186" cy="493236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Preferences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271" y="5592518"/>
            <a:ext cx="753515" cy="50100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865" y="5586196"/>
            <a:ext cx="753515" cy="50100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5586196"/>
            <a:ext cx="753515" cy="50100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876800"/>
            <a:ext cx="753515" cy="50100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63271" y="4663967"/>
            <a:ext cx="768163" cy="46333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18237" y="4636848"/>
            <a:ext cx="768163" cy="46333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64070" y="4636848"/>
            <a:ext cx="768163" cy="46333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5791200"/>
            <a:ext cx="762000" cy="55990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479" y="5805748"/>
            <a:ext cx="762000" cy="55990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7558" y="5843138"/>
            <a:ext cx="762000" cy="55990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479" y="3904218"/>
            <a:ext cx="762000" cy="55990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963" y="3750129"/>
            <a:ext cx="762000" cy="55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20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Voting Over Time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876800"/>
          </a:xfrm>
        </p:spPr>
        <p:txBody>
          <a:bodyPr>
            <a:normAutofit/>
          </a:bodyPr>
          <a:lstStyle/>
          <a:p>
            <a:r>
              <a:rPr lang="en-GB" dirty="0" smtClean="0"/>
              <a:t>Decisions made </a:t>
            </a:r>
            <a:r>
              <a:rPr lang="en-GB" dirty="0" smtClean="0">
                <a:solidFill>
                  <a:srgbClr val="FF0000"/>
                </a:solidFill>
              </a:rPr>
              <a:t>repeatedly</a:t>
            </a:r>
            <a:r>
              <a:rPr lang="en-GB" dirty="0" smtClean="0"/>
              <a:t> over time</a:t>
            </a:r>
          </a:p>
          <a:p>
            <a:pPr lvl="1"/>
            <a:r>
              <a:rPr lang="en-GB" dirty="0"/>
              <a:t>e</a:t>
            </a:r>
            <a:r>
              <a:rPr lang="en-GB" dirty="0" smtClean="0"/>
              <a:t>lections for governing bodies</a:t>
            </a:r>
          </a:p>
          <a:p>
            <a:pPr lvl="1"/>
            <a:r>
              <a:rPr lang="en-GB" dirty="0"/>
              <a:t>e</a:t>
            </a:r>
            <a:r>
              <a:rPr lang="en-GB" dirty="0" smtClean="0"/>
              <a:t>vent organisation</a:t>
            </a:r>
            <a:endParaRPr lang="en-GB" dirty="0"/>
          </a:p>
          <a:p>
            <a:r>
              <a:rPr lang="en-GB" dirty="0" smtClean="0"/>
              <a:t>Basic model:</a:t>
            </a:r>
          </a:p>
          <a:p>
            <a:pPr lvl="1"/>
            <a:r>
              <a:rPr lang="en-GB" dirty="0"/>
              <a:t>set of rounds </a:t>
            </a:r>
            <a:r>
              <a:rPr lang="en-GB" dirty="0" smtClean="0">
                <a:solidFill>
                  <a:schemeClr val="accent1"/>
                </a:solidFill>
              </a:rPr>
              <a:t>T</a:t>
            </a:r>
            <a:endParaRPr lang="en-GB" dirty="0" smtClean="0"/>
          </a:p>
          <a:p>
            <a:pPr lvl="1"/>
            <a:r>
              <a:rPr lang="en-GB" dirty="0" smtClean="0"/>
              <a:t>set of voters </a:t>
            </a:r>
            <a:r>
              <a:rPr lang="en-GB" dirty="0" err="1" smtClean="0">
                <a:solidFill>
                  <a:schemeClr val="accent1"/>
                </a:solidFill>
              </a:rPr>
              <a:t>N</a:t>
            </a:r>
            <a:r>
              <a:rPr lang="en-GB" baseline="-25000" dirty="0" err="1" smtClean="0">
                <a:solidFill>
                  <a:schemeClr val="accent1"/>
                </a:solidFill>
              </a:rPr>
              <a:t>t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</a:p>
          <a:p>
            <a:pPr lvl="1"/>
            <a:r>
              <a:rPr lang="en-GB" dirty="0" smtClean="0"/>
              <a:t>set of projects/candidates </a:t>
            </a:r>
            <a:r>
              <a:rPr lang="en-GB" dirty="0" err="1" smtClean="0">
                <a:solidFill>
                  <a:schemeClr val="accent1"/>
                </a:solidFill>
              </a:rPr>
              <a:t>P</a:t>
            </a:r>
            <a:r>
              <a:rPr lang="en-GB" baseline="-25000" dirty="0" err="1" smtClean="0">
                <a:solidFill>
                  <a:schemeClr val="accent1"/>
                </a:solidFill>
              </a:rPr>
              <a:t>t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</a:p>
          <a:p>
            <a:pPr lvl="1"/>
            <a:r>
              <a:rPr lang="en-GB" dirty="0" smtClean="0"/>
              <a:t>in each round, each voter in </a:t>
            </a:r>
            <a:r>
              <a:rPr lang="en-GB" dirty="0" err="1" smtClean="0">
                <a:solidFill>
                  <a:schemeClr val="accent1"/>
                </a:solidFill>
              </a:rPr>
              <a:t>N</a:t>
            </a:r>
            <a:r>
              <a:rPr lang="en-GB" baseline="-25000" dirty="0" err="1" smtClean="0">
                <a:solidFill>
                  <a:schemeClr val="accent1"/>
                </a:solidFill>
              </a:rPr>
              <a:t>t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smtClean="0"/>
              <a:t>has </a:t>
            </a:r>
            <a:br>
              <a:rPr lang="en-GB" dirty="0" smtClean="0"/>
            </a:br>
            <a:r>
              <a:rPr lang="en-GB" dirty="0" smtClean="0"/>
              <a:t>preferences over </a:t>
            </a:r>
            <a:r>
              <a:rPr lang="en-GB" dirty="0" err="1" smtClean="0">
                <a:solidFill>
                  <a:schemeClr val="accent1"/>
                </a:solidFill>
              </a:rPr>
              <a:t>P</a:t>
            </a:r>
            <a:r>
              <a:rPr lang="en-GB" baseline="-25000" dirty="0" err="1" smtClean="0">
                <a:solidFill>
                  <a:schemeClr val="accent1"/>
                </a:solidFill>
              </a:rPr>
              <a:t>t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393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228600"/>
            <a:ext cx="8763000" cy="1143000"/>
          </a:xfrm>
        </p:spPr>
        <p:txBody>
          <a:bodyPr>
            <a:normAutofit/>
          </a:bodyPr>
          <a:lstStyle/>
          <a:p>
            <a:r>
              <a:rPr lang="en-GB" dirty="0" err="1" smtClean="0">
                <a:solidFill>
                  <a:schemeClr val="tx2"/>
                </a:solidFill>
              </a:rPr>
              <a:t>Modeling</a:t>
            </a:r>
            <a:r>
              <a:rPr lang="en-GB" dirty="0" smtClean="0">
                <a:solidFill>
                  <a:schemeClr val="tx2"/>
                </a:solidFill>
              </a:rPr>
              <a:t> Dimensions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Outcome: </a:t>
            </a:r>
          </a:p>
          <a:p>
            <a:pPr lvl="1"/>
            <a:r>
              <a:rPr lang="en-GB" dirty="0" smtClean="0"/>
              <a:t>single </a:t>
            </a:r>
            <a:r>
              <a:rPr lang="en-GB" dirty="0" err="1" smtClean="0"/>
              <a:t>vs</a:t>
            </a:r>
            <a:r>
              <a:rPr lang="en-GB" dirty="0" smtClean="0"/>
              <a:t> multiple winners in each round</a:t>
            </a:r>
          </a:p>
          <a:p>
            <a:pPr lvl="1"/>
            <a:r>
              <a:rPr lang="en-GB" dirty="0" smtClean="0"/>
              <a:t>duration of service</a:t>
            </a:r>
          </a:p>
          <a:p>
            <a:r>
              <a:rPr lang="en-GB" dirty="0" smtClean="0"/>
              <a:t>Availabilities/preferences </a:t>
            </a:r>
          </a:p>
          <a:p>
            <a:pPr lvl="1"/>
            <a:r>
              <a:rPr lang="en-GB" dirty="0" smtClean="0"/>
              <a:t>static </a:t>
            </a:r>
            <a:r>
              <a:rPr lang="en-GB" dirty="0" err="1" smtClean="0"/>
              <a:t>vs</a:t>
            </a:r>
            <a:r>
              <a:rPr lang="en-GB" dirty="0" smtClean="0"/>
              <a:t> evolving</a:t>
            </a:r>
          </a:p>
          <a:p>
            <a:r>
              <a:rPr lang="en-GB" dirty="0" smtClean="0"/>
              <a:t>Online </a:t>
            </a:r>
            <a:r>
              <a:rPr lang="en-GB" dirty="0" err="1" smtClean="0"/>
              <a:t>vs</a:t>
            </a:r>
            <a:r>
              <a:rPr lang="en-GB" dirty="0" smtClean="0"/>
              <a:t> offline</a:t>
            </a:r>
          </a:p>
          <a:p>
            <a:r>
              <a:rPr lang="en-GB" dirty="0" smtClean="0"/>
              <a:t>Desiderata</a:t>
            </a:r>
          </a:p>
          <a:p>
            <a:pPr lvl="1"/>
            <a:r>
              <a:rPr lang="en-GB" dirty="0" smtClean="0"/>
              <a:t>individual </a:t>
            </a:r>
            <a:r>
              <a:rPr lang="en-GB" dirty="0" err="1" smtClean="0"/>
              <a:t>vs</a:t>
            </a:r>
            <a:r>
              <a:rPr lang="en-GB" dirty="0" smtClean="0"/>
              <a:t> group satisfaction</a:t>
            </a:r>
          </a:p>
          <a:p>
            <a:r>
              <a:rPr lang="en-GB" dirty="0" smtClean="0"/>
              <a:t>Satisfaction</a:t>
            </a:r>
          </a:p>
          <a:p>
            <a:pPr lvl="1"/>
            <a:r>
              <a:rPr lang="en-GB" dirty="0" smtClean="0"/>
              <a:t>in each round </a:t>
            </a:r>
            <a:r>
              <a:rPr lang="en-GB" dirty="0" err="1" smtClean="0"/>
              <a:t>vs</a:t>
            </a:r>
            <a:r>
              <a:rPr lang="en-GB" dirty="0" smtClean="0"/>
              <a:t> for each prefix </a:t>
            </a:r>
            <a:r>
              <a:rPr lang="en-GB" dirty="0" err="1" smtClean="0"/>
              <a:t>vs</a:t>
            </a:r>
            <a:r>
              <a:rPr lang="en-GB" dirty="0" smtClean="0"/>
              <a:t> cumulative </a:t>
            </a:r>
            <a:br>
              <a:rPr lang="en-GB" dirty="0" smtClean="0"/>
            </a:br>
            <a:r>
              <a:rPr lang="en-GB" dirty="0" err="1" smtClean="0"/>
              <a:t>vs</a:t>
            </a:r>
            <a:r>
              <a:rPr lang="en-GB" dirty="0" smtClean="0"/>
              <a:t> periodic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825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2202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This Talk: Formal Model 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7638"/>
            <a:ext cx="8534400" cy="52879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 voters, set of </a:t>
            </a:r>
            <a:r>
              <a:rPr lang="en-US" dirty="0" smtClean="0">
                <a:solidFill>
                  <a:schemeClr val="accent1"/>
                </a:solidFill>
              </a:rPr>
              <a:t>m</a:t>
            </a:r>
            <a:r>
              <a:rPr lang="en-US" dirty="0" smtClean="0"/>
              <a:t> projects </a:t>
            </a:r>
            <a:r>
              <a:rPr lang="en-US" dirty="0" smtClean="0">
                <a:solidFill>
                  <a:schemeClr val="accent1"/>
                </a:solidFill>
              </a:rPr>
              <a:t>P</a:t>
            </a:r>
            <a:r>
              <a:rPr lang="en-US" dirty="0" smtClean="0"/>
              <a:t>,  </a:t>
            </a:r>
            <a:r>
              <a:rPr lang="en-US" dirty="0" smtClean="0">
                <a:solidFill>
                  <a:schemeClr val="accent1"/>
                </a:solidFill>
                <a:latin typeface="Script MT Bold" pitchFamily="66" charset="0"/>
              </a:rPr>
              <a:t>l</a:t>
            </a:r>
            <a:r>
              <a:rPr lang="en-US" dirty="0" smtClean="0"/>
              <a:t> rounds</a:t>
            </a:r>
          </a:p>
          <a:p>
            <a:r>
              <a:rPr lang="en-US" dirty="0"/>
              <a:t>I</a:t>
            </a:r>
            <a:r>
              <a:rPr lang="en-US" dirty="0" smtClean="0"/>
              <a:t>n each round, voters express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approval</a:t>
            </a:r>
            <a:r>
              <a:rPr lang="en-US" dirty="0" smtClean="0"/>
              <a:t> preferences over </a:t>
            </a:r>
            <a:r>
              <a:rPr lang="en-US" dirty="0" smtClean="0">
                <a:solidFill>
                  <a:schemeClr val="accent1"/>
                </a:solidFill>
              </a:rPr>
              <a:t>P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chemeClr val="accent1"/>
                </a:solidFill>
              </a:rPr>
              <a:t>s</a:t>
            </a:r>
            <a:r>
              <a:rPr lang="en-US" baseline="-25000" dirty="0" err="1" smtClean="0">
                <a:solidFill>
                  <a:schemeClr val="accent1"/>
                </a:solidFill>
              </a:rPr>
              <a:t>i</a:t>
            </a:r>
            <a:r>
              <a:rPr lang="en-US" baseline="-25000" dirty="0" smtClean="0">
                <a:solidFill>
                  <a:schemeClr val="accent1"/>
                </a:solidFill>
              </a:rPr>
              <a:t>, r  </a:t>
            </a:r>
            <a:r>
              <a:rPr lang="en-US" dirty="0" smtClean="0">
                <a:solidFill>
                  <a:schemeClr val="accent1"/>
                </a:solidFill>
                <a:sym typeface="Symbol" panose="05050102010706020507" pitchFamily="18" charset="2"/>
              </a:rPr>
              <a:t></a:t>
            </a:r>
            <a:r>
              <a:rPr lang="en-US" baseline="-25000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P</a:t>
            </a:r>
          </a:p>
          <a:p>
            <a:r>
              <a:rPr lang="en-US" dirty="0"/>
              <a:t>I</a:t>
            </a:r>
            <a:r>
              <a:rPr lang="en-US" dirty="0" smtClean="0"/>
              <a:t>n each round, a </a:t>
            </a:r>
            <a:r>
              <a:rPr lang="en-US" dirty="0" smtClean="0">
                <a:solidFill>
                  <a:srgbClr val="FF0000"/>
                </a:solidFill>
              </a:rPr>
              <a:t>single project </a:t>
            </a:r>
            <a:r>
              <a:rPr lang="en-US" dirty="0" smtClean="0"/>
              <a:t>is selected</a:t>
            </a:r>
          </a:p>
          <a:p>
            <a:r>
              <a:rPr lang="en-US" dirty="0"/>
              <a:t>Outcome: schedule </a:t>
            </a:r>
            <a:r>
              <a:rPr lang="en-US" b="1" dirty="0">
                <a:solidFill>
                  <a:schemeClr val="accent1"/>
                </a:solidFill>
                <a:latin typeface="Symbol" panose="05050102010706020507" pitchFamily="18" charset="2"/>
              </a:rPr>
              <a:t>s</a:t>
            </a:r>
            <a:r>
              <a:rPr lang="en-US" dirty="0">
                <a:solidFill>
                  <a:schemeClr val="accent1"/>
                </a:solidFill>
                <a:latin typeface="Symbol" panose="05050102010706020507" pitchFamily="18" charset="2"/>
              </a:rPr>
              <a:t> = (s</a:t>
            </a:r>
            <a:r>
              <a:rPr lang="en-US" baseline="-25000" dirty="0">
                <a:solidFill>
                  <a:schemeClr val="accent1"/>
                </a:solidFill>
                <a:latin typeface="Symbol" panose="05050102010706020507" pitchFamily="18" charset="2"/>
              </a:rPr>
              <a:t>1</a:t>
            </a:r>
            <a:r>
              <a:rPr lang="en-US" dirty="0">
                <a:solidFill>
                  <a:schemeClr val="accent1"/>
                </a:solidFill>
                <a:latin typeface="Symbol" panose="05050102010706020507" pitchFamily="18" charset="2"/>
              </a:rPr>
              <a:t>, ..., s</a:t>
            </a:r>
            <a:r>
              <a:rPr lang="en-US" baseline="-25000" dirty="0">
                <a:solidFill>
                  <a:schemeClr val="accent1"/>
                </a:solidFill>
                <a:latin typeface="Script MT Bold" panose="03040602040607080904" pitchFamily="66" charset="0"/>
              </a:rPr>
              <a:t>l </a:t>
            </a:r>
            <a:r>
              <a:rPr lang="en-US" dirty="0" smtClean="0">
                <a:solidFill>
                  <a:schemeClr val="accent1"/>
                </a:solidFill>
                <a:latin typeface="Symbol" panose="05050102010706020507" pitchFamily="18" charset="2"/>
              </a:rPr>
              <a:t>)</a:t>
            </a:r>
          </a:p>
          <a:p>
            <a:r>
              <a:rPr lang="en-US" dirty="0" smtClean="0"/>
              <a:t>This work: each project is selected </a:t>
            </a:r>
            <a:r>
              <a:rPr lang="en-US" dirty="0" smtClean="0">
                <a:solidFill>
                  <a:srgbClr val="FF0000"/>
                </a:solidFill>
              </a:rPr>
              <a:t>at most once</a:t>
            </a:r>
          </a:p>
          <a:p>
            <a:pPr lvl="1"/>
            <a:r>
              <a:rPr lang="en-US" dirty="0" err="1" smtClean="0">
                <a:solidFill>
                  <a:schemeClr val="accent1"/>
                </a:solidFill>
                <a:latin typeface="Symbol" panose="05050102010706020507" pitchFamily="18" charset="2"/>
              </a:rPr>
              <a:t>s</a:t>
            </a:r>
            <a:r>
              <a:rPr lang="en-US" baseline="-25000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≠</a:t>
            </a:r>
            <a:r>
              <a:rPr lang="en-US" dirty="0" smtClean="0">
                <a:solidFill>
                  <a:schemeClr val="accent1"/>
                </a:solidFill>
                <a:latin typeface="Symbol" panose="05050102010706020507" pitchFamily="18" charset="2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Symbol" panose="05050102010706020507" pitchFamily="18" charset="2"/>
              </a:rPr>
              <a:t>s</a:t>
            </a:r>
            <a:r>
              <a:rPr lang="en-US" baseline="-25000" dirty="0" err="1" smtClean="0">
                <a:solidFill>
                  <a:schemeClr val="accent1"/>
                </a:solidFill>
              </a:rPr>
              <a:t>j</a:t>
            </a:r>
            <a:r>
              <a:rPr lang="en-US" baseline="-25000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for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≠</a:t>
            </a:r>
            <a:r>
              <a:rPr lang="en-US" dirty="0" smtClean="0">
                <a:solidFill>
                  <a:schemeClr val="accent1"/>
                </a:solidFill>
              </a:rPr>
              <a:t> j</a:t>
            </a:r>
            <a:r>
              <a:rPr lang="en-US" dirty="0" smtClean="0">
                <a:solidFill>
                  <a:schemeClr val="accent1"/>
                </a:solidFill>
                <a:latin typeface="Script MT Bold" panose="03040602040607080904" pitchFamily="66" charset="0"/>
              </a:rPr>
              <a:t> </a:t>
            </a:r>
            <a:endParaRPr lang="en-US" dirty="0" smtClean="0">
              <a:solidFill>
                <a:schemeClr val="accent1"/>
              </a:solidFill>
              <a:latin typeface="Symbol" panose="05050102010706020507" pitchFamily="18" charset="2"/>
            </a:endParaRPr>
          </a:p>
          <a:p>
            <a:r>
              <a:rPr lang="en-US" u="sng" dirty="0" smtClean="0"/>
              <a:t>Assume</a:t>
            </a:r>
            <a:r>
              <a:rPr lang="en-US" dirty="0" smtClean="0"/>
              <a:t>: all preferences are given </a:t>
            </a:r>
            <a:r>
              <a:rPr lang="en-US" dirty="0" smtClean="0">
                <a:solidFill>
                  <a:srgbClr val="FF0000"/>
                </a:solidFill>
              </a:rPr>
              <a:t>in advance</a:t>
            </a:r>
          </a:p>
          <a:p>
            <a:r>
              <a:rPr lang="en-US" u="sng" dirty="0" smtClean="0"/>
              <a:t>Assume</a:t>
            </a:r>
            <a:r>
              <a:rPr lang="en-US" dirty="0" smtClean="0"/>
              <a:t>: no </a:t>
            </a:r>
            <a:r>
              <a:rPr lang="en-US" dirty="0" smtClean="0">
                <a:solidFill>
                  <a:srgbClr val="FF0000"/>
                </a:solidFill>
              </a:rPr>
              <a:t>strategic</a:t>
            </a:r>
            <a:r>
              <a:rPr lang="en-US" dirty="0" smtClean="0"/>
              <a:t> behavior</a:t>
            </a:r>
          </a:p>
        </p:txBody>
      </p:sp>
    </p:spTree>
    <p:extLst>
      <p:ext uri="{BB962C8B-B14F-4D97-AF65-F5344CB8AC3E}">
        <p14:creationId xmlns:p14="http://schemas.microsoft.com/office/powerpoint/2010/main" val="202672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2202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Goals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3820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Voter’s </a:t>
            </a:r>
            <a:r>
              <a:rPr lang="en-US" dirty="0" smtClean="0">
                <a:solidFill>
                  <a:srgbClr val="FF0000"/>
                </a:solidFill>
              </a:rPr>
              <a:t>utility</a:t>
            </a:r>
            <a:r>
              <a:rPr lang="en-US" dirty="0" smtClean="0"/>
              <a:t> from an outcome: </a:t>
            </a:r>
            <a:r>
              <a:rPr lang="en-US" dirty="0" smtClean="0">
                <a:solidFill>
                  <a:schemeClr val="accent1"/>
                </a:solidFill>
              </a:rPr>
              <a:t># of rounds </a:t>
            </a:r>
            <a:r>
              <a:rPr lang="en-US" dirty="0" smtClean="0"/>
              <a:t>where they </a:t>
            </a:r>
            <a:r>
              <a:rPr lang="en-US" dirty="0" smtClean="0">
                <a:solidFill>
                  <a:schemeClr val="accent1"/>
                </a:solidFill>
              </a:rPr>
              <a:t>approve </a:t>
            </a:r>
            <a:r>
              <a:rPr lang="en-US" dirty="0" smtClean="0"/>
              <a:t>the selected project:</a:t>
            </a:r>
            <a:br>
              <a:rPr lang="en-US" dirty="0" smtClean="0"/>
            </a:br>
            <a:r>
              <a:rPr lang="en-US" dirty="0" smtClean="0"/>
              <a:t>              </a:t>
            </a:r>
            <a:r>
              <a:rPr lang="en-US" dirty="0" err="1" smtClean="0">
                <a:solidFill>
                  <a:schemeClr val="accent1"/>
                </a:solidFill>
              </a:rPr>
              <a:t>u</a:t>
            </a:r>
            <a:r>
              <a:rPr lang="en-US" baseline="-25000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b="1" dirty="0" smtClean="0">
                <a:solidFill>
                  <a:schemeClr val="accent1"/>
                </a:solidFill>
                <a:latin typeface="Symbol" panose="05050102010706020507" pitchFamily="18" charset="2"/>
              </a:rPr>
              <a:t>s</a:t>
            </a:r>
            <a:r>
              <a:rPr lang="en-US" dirty="0" smtClean="0">
                <a:solidFill>
                  <a:schemeClr val="accent1"/>
                </a:solidFill>
              </a:rPr>
              <a:t>) = |{r </a:t>
            </a:r>
            <a:r>
              <a:rPr lang="en-US" dirty="0" smtClean="0">
                <a:solidFill>
                  <a:schemeClr val="accent1"/>
                </a:solidFill>
                <a:sym typeface="Symbol" panose="05050102010706020507" pitchFamily="18" charset="2"/>
              </a:rPr>
              <a:t></a:t>
            </a:r>
            <a:r>
              <a:rPr lang="en-US" dirty="0" smtClean="0">
                <a:solidFill>
                  <a:schemeClr val="accent1"/>
                </a:solidFill>
              </a:rPr>
              <a:t> [</a:t>
            </a:r>
            <a:r>
              <a:rPr lang="en-US" dirty="0">
                <a:solidFill>
                  <a:schemeClr val="accent1"/>
                </a:solidFill>
                <a:latin typeface="Script MT Bold" pitchFamily="66" charset="0"/>
              </a:rPr>
              <a:t>l</a:t>
            </a:r>
            <a:r>
              <a:rPr lang="en-US" dirty="0" smtClean="0">
                <a:solidFill>
                  <a:schemeClr val="accent1"/>
                </a:solidFill>
              </a:rPr>
              <a:t>]: </a:t>
            </a:r>
            <a:r>
              <a:rPr lang="en-US" dirty="0" err="1" smtClean="0">
                <a:solidFill>
                  <a:schemeClr val="accent1"/>
                </a:solidFill>
                <a:latin typeface="Symbol" panose="05050102010706020507" pitchFamily="18" charset="2"/>
              </a:rPr>
              <a:t>s</a:t>
            </a:r>
            <a:r>
              <a:rPr lang="en-US" baseline="-25000" dirty="0" err="1" smtClean="0">
                <a:solidFill>
                  <a:schemeClr val="accent1"/>
                </a:solidFill>
              </a:rPr>
              <a:t>r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  <a:sym typeface="Symbol" panose="05050102010706020507" pitchFamily="18" charset="2"/>
              </a:rPr>
              <a:t>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s</a:t>
            </a:r>
            <a:r>
              <a:rPr lang="en-US" baseline="-25000" dirty="0" err="1" smtClean="0">
                <a:solidFill>
                  <a:schemeClr val="accent1"/>
                </a:solidFill>
              </a:rPr>
              <a:t>i</a:t>
            </a:r>
            <a:r>
              <a:rPr lang="en-US" baseline="-25000" dirty="0" smtClean="0">
                <a:solidFill>
                  <a:schemeClr val="accent1"/>
                </a:solidFill>
              </a:rPr>
              <a:t>, r</a:t>
            </a:r>
            <a:r>
              <a:rPr lang="en-US" dirty="0" smtClean="0">
                <a:solidFill>
                  <a:schemeClr val="accent1"/>
                </a:solidFill>
              </a:rPr>
              <a:t>}|</a:t>
            </a:r>
            <a:endParaRPr lang="en-US" u="sng" dirty="0">
              <a:solidFill>
                <a:schemeClr val="accent1"/>
              </a:solidFill>
            </a:endParaRPr>
          </a:p>
          <a:p>
            <a:r>
              <a:rPr lang="en-US" dirty="0" smtClean="0"/>
              <a:t>We may want to </a:t>
            </a:r>
            <a:r>
              <a:rPr lang="en-US" dirty="0" smtClean="0">
                <a:solidFill>
                  <a:schemeClr val="accent1"/>
                </a:solidFill>
              </a:rPr>
              <a:t>maximize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sum</a:t>
            </a:r>
            <a:r>
              <a:rPr lang="en-US" dirty="0" smtClean="0"/>
              <a:t> of utilities (</a:t>
            </a:r>
            <a:r>
              <a:rPr lang="en-US" dirty="0" smtClean="0">
                <a:solidFill>
                  <a:srgbClr val="FF0000"/>
                </a:solidFill>
              </a:rPr>
              <a:t>utilitarian SW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min</a:t>
            </a:r>
            <a:r>
              <a:rPr lang="en-US" dirty="0" smtClean="0"/>
              <a:t> utility (</a:t>
            </a:r>
            <a:r>
              <a:rPr lang="en-US" dirty="0" smtClean="0">
                <a:solidFill>
                  <a:srgbClr val="FF0000"/>
                </a:solidFill>
              </a:rPr>
              <a:t>egalitarian SW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 may want to </a:t>
            </a:r>
            <a:r>
              <a:rPr lang="en-US" dirty="0" smtClean="0">
                <a:solidFill>
                  <a:schemeClr val="accent1"/>
                </a:solidFill>
              </a:rPr>
              <a:t>ensure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Pareto</a:t>
            </a:r>
            <a:r>
              <a:rPr lang="en-US" dirty="0" smtClean="0"/>
              <a:t> optimality</a:t>
            </a:r>
          </a:p>
          <a:p>
            <a:pPr lvl="1"/>
            <a:r>
              <a:rPr lang="en-US" dirty="0" smtClean="0"/>
              <a:t>Fairness notions</a:t>
            </a:r>
          </a:p>
        </p:txBody>
      </p:sp>
    </p:spTree>
    <p:extLst>
      <p:ext uri="{BB962C8B-B14F-4D97-AF65-F5344CB8AC3E}">
        <p14:creationId xmlns:p14="http://schemas.microsoft.com/office/powerpoint/2010/main" val="267294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9050">
          <a:solidFill>
            <a:srgbClr val="FF0000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tailEnd type="non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smtClean="0">
            <a:solidFill>
              <a:schemeClr val="tx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18213</TotalTime>
  <Words>541</Words>
  <Application>Microsoft Office PowerPoint</Application>
  <PresentationFormat>On-screen Show (4:3)</PresentationFormat>
  <Paragraphs>197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Script MT Bold</vt:lpstr>
      <vt:lpstr>Symbol</vt:lpstr>
      <vt:lpstr>Office Theme</vt:lpstr>
      <vt:lpstr> Temporal Fairness  in Multiwinner Voting   Edith Elkind University of Oxford Alan Turing Institute </vt:lpstr>
      <vt:lpstr>How to Select Your Governing Body </vt:lpstr>
      <vt:lpstr>How to Appoint Conference Chairs </vt:lpstr>
      <vt:lpstr>How to Plan Your Holiday</vt:lpstr>
      <vt:lpstr>Preferences</vt:lpstr>
      <vt:lpstr>Voting Over Time</vt:lpstr>
      <vt:lpstr>Modeling Dimensions </vt:lpstr>
      <vt:lpstr>This Talk: Formal Model </vt:lpstr>
      <vt:lpstr>Goals</vt:lpstr>
      <vt:lpstr>PowerPoint Presentation</vt:lpstr>
      <vt:lpstr>Hard and Easy Problems</vt:lpstr>
      <vt:lpstr>Complexity of Egalitarian Welfare</vt:lpstr>
      <vt:lpstr>Good News</vt:lpstr>
      <vt:lpstr>Warm-up: Edmonds Matrix</vt:lpstr>
      <vt:lpstr>Determinant of the Edmonds Matrix</vt:lpstr>
      <vt:lpstr>Extension: Schedule Matrix</vt:lpstr>
      <vt:lpstr>Determinant of the Schedule Matrix×</vt:lpstr>
      <vt:lpstr>Computing Determinants</vt:lpstr>
      <vt:lpstr>Further Work </vt:lpstr>
    </vt:vector>
  </TitlesOfParts>
  <Company>NTU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ACCORD:  Algorithms for Complex Collective Decisions on Structured Domains</dc:title>
  <dc:creator>spms</dc:creator>
  <cp:lastModifiedBy>elkindadmin</cp:lastModifiedBy>
  <cp:revision>278</cp:revision>
  <dcterms:created xsi:type="dcterms:W3CDTF">2014-09-16T22:56:19Z</dcterms:created>
  <dcterms:modified xsi:type="dcterms:W3CDTF">2024-03-15T13:27:27Z</dcterms:modified>
</cp:coreProperties>
</file>