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583" r:id="rId2"/>
    <p:sldId id="596" r:id="rId3"/>
    <p:sldId id="640" r:id="rId4"/>
  </p:sldIdLst>
  <p:sldSz cx="9144000" cy="5715000" type="screen16x10"/>
  <p:notesSz cx="9144000" cy="5715000"/>
  <p:defaultTextStyle>
    <a:defPPr>
      <a:defRPr lang="de-DE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1pPr>
    <a:lvl2pPr marL="356616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2pPr>
    <a:lvl3pPr marL="713232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3pPr>
    <a:lvl4pPr marL="1069848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4pPr>
    <a:lvl5pPr marL="1426464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5pPr>
    <a:lvl6pPr marL="1783080" algn="l" defTabSz="713232">
      <a:defRPr>
        <a:solidFill>
          <a:schemeClr val="tx1"/>
        </a:solidFill>
        <a:latin typeface="Arial"/>
        <a:ea typeface="+mn-ea"/>
        <a:cs typeface="Arial"/>
      </a:defRPr>
    </a:lvl6pPr>
    <a:lvl7pPr marL="2139696" algn="l" defTabSz="713232">
      <a:defRPr>
        <a:solidFill>
          <a:schemeClr val="tx1"/>
        </a:solidFill>
        <a:latin typeface="Arial"/>
        <a:ea typeface="+mn-ea"/>
        <a:cs typeface="Arial"/>
      </a:defRPr>
    </a:lvl7pPr>
    <a:lvl8pPr marL="2496312" algn="l" defTabSz="713232">
      <a:defRPr>
        <a:solidFill>
          <a:schemeClr val="tx1"/>
        </a:solidFill>
        <a:latin typeface="Arial"/>
        <a:ea typeface="+mn-ea"/>
        <a:cs typeface="Arial"/>
      </a:defRPr>
    </a:lvl8pPr>
    <a:lvl9pPr marL="2852928" algn="l" defTabSz="713232">
      <a:defRPr>
        <a:solidFill>
          <a:schemeClr val="tx1"/>
        </a:solidFill>
        <a:latin typeface="Arial"/>
        <a:ea typeface="+mn-ea"/>
        <a:cs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7DBDA4FA-4B7C-4D81-89E0-F0F4625CBBC7}">
          <p14:sldIdLst>
            <p14:sldId id="583"/>
            <p14:sldId id="596"/>
            <p14:sldId id="640"/>
          </p14:sldIdLst>
        </p14:section>
        <p14:section name="Backup" id="{D303CA79-3DB1-42D3-B1AE-CC66AEF2F46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0000"/>
    <a:srgbClr val="D11D31"/>
    <a:srgbClr val="7C3BFF"/>
    <a:srgbClr val="F8971C"/>
    <a:srgbClr val="2E912E"/>
    <a:srgbClr val="0000B1"/>
    <a:srgbClr val="FF0000"/>
    <a:srgbClr val="00D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DA230-E6E3-4110-AF29-F09E09016F5A}" v="9" dt="2024-05-19T21:38:48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87" autoAdjust="0"/>
    <p:restoredTop sz="88528" autoAdjust="0"/>
  </p:normalViewPr>
  <p:slideViewPr>
    <p:cSldViewPr>
      <p:cViewPr>
        <p:scale>
          <a:sx n="145" d="100"/>
          <a:sy n="145" d="100"/>
        </p:scale>
        <p:origin x="-48" y="-4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Hartel" userId="017cb4d1ee46e7fb" providerId="LiveId" clId="{163DA230-E6E3-4110-AF29-F09E09016F5A}"/>
    <pc:docChg chg="custSel modSld">
      <pc:chgData name="Simon Hartel" userId="017cb4d1ee46e7fb" providerId="LiveId" clId="{163DA230-E6E3-4110-AF29-F09E09016F5A}" dt="2024-05-19T21:46:54.274" v="103" actId="555"/>
      <pc:docMkLst>
        <pc:docMk/>
      </pc:docMkLst>
      <pc:sldChg chg="addSp modSp mod modAnim">
        <pc:chgData name="Simon Hartel" userId="017cb4d1ee46e7fb" providerId="LiveId" clId="{163DA230-E6E3-4110-AF29-F09E09016F5A}" dt="2024-05-19T21:46:54.274" v="103" actId="555"/>
        <pc:sldMkLst>
          <pc:docMk/>
          <pc:sldMk cId="964908078" sldId="589"/>
        </pc:sldMkLst>
        <pc:spChg chg="mod">
          <ac:chgData name="Simon Hartel" userId="017cb4d1ee46e7fb" providerId="LiveId" clId="{163DA230-E6E3-4110-AF29-F09E09016F5A}" dt="2024-05-19T21:46:54.274" v="103" actId="555"/>
          <ac:spMkLst>
            <pc:docMk/>
            <pc:sldMk cId="964908078" sldId="589"/>
            <ac:spMk id="9" creationId="{C8F3AC64-0AB6-9F29-82FF-18C2D0EDF362}"/>
          </ac:spMkLst>
        </pc:spChg>
        <pc:spChg chg="add mod">
          <ac:chgData name="Simon Hartel" userId="017cb4d1ee46e7fb" providerId="LiveId" clId="{163DA230-E6E3-4110-AF29-F09E09016F5A}" dt="2024-05-19T21:46:54.274" v="103" actId="555"/>
          <ac:spMkLst>
            <pc:docMk/>
            <pc:sldMk cId="964908078" sldId="589"/>
            <ac:spMk id="22" creationId="{A0A4C1A4-86F7-4FB3-2514-EA552FA1289E}"/>
          </ac:spMkLst>
        </pc:spChg>
        <pc:picChg chg="mod">
          <ac:chgData name="Simon Hartel" userId="017cb4d1ee46e7fb" providerId="LiveId" clId="{163DA230-E6E3-4110-AF29-F09E09016F5A}" dt="2024-05-19T21:37:21.372" v="30" actId="552"/>
          <ac:picMkLst>
            <pc:docMk/>
            <pc:sldMk cId="964908078" sldId="589"/>
            <ac:picMk id="23" creationId="{7FF9F511-35FE-43C6-0205-A895361B5586}"/>
          </ac:picMkLst>
        </pc:picChg>
      </pc:sldChg>
      <pc:sldChg chg="modNotesTx">
        <pc:chgData name="Simon Hartel" userId="017cb4d1ee46e7fb" providerId="LiveId" clId="{163DA230-E6E3-4110-AF29-F09E09016F5A}" dt="2024-05-19T21:41:27.487" v="102" actId="20577"/>
        <pc:sldMkLst>
          <pc:docMk/>
          <pc:sldMk cId="3651255001" sldId="6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924A4-A19E-4487-8CF2-FB8E54173F86}" type="datetimeFigureOut">
              <a:rPr lang="de-DE" smtClean="0"/>
              <a:t>27.08.24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70DF2-09D3-46A6-96F8-A72EFD92A7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7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70DF2-09D3-46A6-96F8-A72EFD92A76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97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70DF2-09D3-46A6-96F8-A72EFD92A76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78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70DF2-09D3-46A6-96F8-A72EFD92A76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83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rlie_Bsp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-3835397" y="-4445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auto">
          <a:xfrm>
            <a:off x="0" y="1155000"/>
            <a:ext cx="9144000" cy="4560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Benutzerdefiniertes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se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-6348" y="4118240"/>
            <a:ext cx="9186863" cy="1596760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auto">
          <a:xfrm>
            <a:off x="-6350" y="0"/>
            <a:ext cx="9144000" cy="411764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51521" y="4357667"/>
            <a:ext cx="8496944" cy="10801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-6348" y="5340615"/>
            <a:ext cx="9186863" cy="396875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459792" y="5437187"/>
            <a:ext cx="720724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88A47FA2-DA91-4069-904E-61649193365E}" type="slidenum">
              <a:rPr lang="de-DE" sz="800">
                <a:solidFill>
                  <a:schemeClr val="bg1"/>
                </a:solidFill>
                <a:latin typeface="Calibri"/>
                <a:cs typeface="Calibri"/>
              </a:rPr>
              <a:t>‹Nr.›</a:t>
            </a:fld>
            <a:endParaRPr lang="de-DE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251520" y="1357338"/>
            <a:ext cx="4752528" cy="372041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auto">
          <a:xfrm>
            <a:off x="5292081" y="1357334"/>
            <a:ext cx="3600400" cy="1740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 bwMode="auto">
          <a:xfrm>
            <a:off x="5292081" y="3337554"/>
            <a:ext cx="3600400" cy="1740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 bwMode="auto">
          <a:xfrm>
            <a:off x="1042988" y="5437194"/>
            <a:ext cx="4752975" cy="240771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Kick-off KISSMe3D | Hochschule Landshut</a:t>
            </a:r>
            <a:endParaRPr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3"/>
          </p:nvPr>
        </p:nvSpPr>
        <p:spPr bwMode="auto">
          <a:xfrm>
            <a:off x="250829" y="5437194"/>
            <a:ext cx="792163" cy="24077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15.09.2021</a:t>
            </a:r>
            <a:endParaRPr dirty="0"/>
          </a:p>
        </p:txBody>
      </p:sp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-6348" y="5340615"/>
            <a:ext cx="9186863" cy="396875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8459792" y="5437187"/>
            <a:ext cx="720724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C1A422DF-4270-44BB-96C3-662837D4494D}" type="slidenum">
              <a:rPr lang="de-DE" sz="800">
                <a:solidFill>
                  <a:schemeClr val="bg1"/>
                </a:solidFill>
                <a:latin typeface="Calibri"/>
                <a:cs typeface="Calibri"/>
              </a:rPr>
              <a:t>‹Nr.›</a:t>
            </a:fld>
            <a:endParaRPr lang="de-DE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251520" y="1357339"/>
            <a:ext cx="8640960" cy="228025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 bwMode="auto">
          <a:xfrm>
            <a:off x="6156177" y="3817607"/>
            <a:ext cx="2736304" cy="132014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2"/>
          </p:nvPr>
        </p:nvSpPr>
        <p:spPr bwMode="auto">
          <a:xfrm>
            <a:off x="251520" y="3817607"/>
            <a:ext cx="2736304" cy="132014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203850" y="3817607"/>
            <a:ext cx="2736304" cy="132014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4"/>
          </p:nvPr>
        </p:nvSpPr>
        <p:spPr bwMode="auto">
          <a:xfrm>
            <a:off x="1042988" y="5437194"/>
            <a:ext cx="4752975" cy="240771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Kick-off KISSMe3D | Hochschule Landshut</a:t>
            </a:r>
            <a:endParaRPr/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15"/>
          </p:nvPr>
        </p:nvSpPr>
        <p:spPr bwMode="auto">
          <a:xfrm>
            <a:off x="250829" y="5437194"/>
            <a:ext cx="792163" cy="24077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15.09.2021</a:t>
            </a:r>
            <a:endParaRPr/>
          </a:p>
        </p:txBody>
      </p:sp>
      <p:pic>
        <p:nvPicPr>
          <p:cNvPr id="19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-6348" y="5340615"/>
            <a:ext cx="9186863" cy="396875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459792" y="5437187"/>
            <a:ext cx="720724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44A2CFC3-EFA3-43F9-92A8-017CBA8C1570}" type="slidenum">
              <a:rPr lang="de-DE" sz="800">
                <a:solidFill>
                  <a:schemeClr val="bg1"/>
                </a:solidFill>
                <a:latin typeface="Calibri"/>
                <a:cs typeface="Calibri"/>
              </a:rPr>
              <a:t>‹Nr.›</a:t>
            </a:fld>
            <a:endParaRPr lang="de-DE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4139952" y="1357334"/>
            <a:ext cx="4752528" cy="3780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 bwMode="auto">
          <a:xfrm>
            <a:off x="251520" y="1357333"/>
            <a:ext cx="3778374" cy="3780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 bwMode="auto">
          <a:xfrm>
            <a:off x="1042988" y="5437194"/>
            <a:ext cx="4752975" cy="240771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Kick-off KISSMe3D | Hochschule Landshut</a:t>
            </a:r>
            <a:endParaRPr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3"/>
          </p:nvPr>
        </p:nvSpPr>
        <p:spPr bwMode="auto">
          <a:xfrm>
            <a:off x="250829" y="5437194"/>
            <a:ext cx="792163" cy="24077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15.09.2021</a:t>
            </a:r>
            <a:endParaRPr/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-6348" y="5340615"/>
            <a:ext cx="9186863" cy="396875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459792" y="5437187"/>
            <a:ext cx="720724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8425143B-7BB9-49CB-84BF-8B1CBB9B7752}" type="slidenum">
              <a:rPr lang="de-DE" sz="800">
                <a:solidFill>
                  <a:schemeClr val="bg1"/>
                </a:solidFill>
                <a:latin typeface="Calibri"/>
                <a:cs typeface="Calibri"/>
              </a:rPr>
              <a:t>‹Nr.›</a:t>
            </a:fld>
            <a:endParaRPr lang="de-DE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251520" y="1350000"/>
            <a:ext cx="8640960" cy="3780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24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20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6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400">
                <a:solidFill>
                  <a:schemeClr val="tx2"/>
                </a:solidFill>
                <a:latin typeface="Calibri"/>
                <a:cs typeface="Calibri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0"/>
          </p:nvPr>
        </p:nvSpPr>
        <p:spPr bwMode="auto">
          <a:xfrm>
            <a:off x="1042988" y="5437194"/>
            <a:ext cx="4752975" cy="240771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Kick-off KISSMe3D | Hochschule Landshut</a:t>
            </a:r>
            <a:endParaRPr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 bwMode="auto">
          <a:xfrm>
            <a:off x="250829" y="5437194"/>
            <a:ext cx="792163" cy="24077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15.09.2021</a:t>
            </a:r>
            <a:endParaRPr/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-6348" y="5340615"/>
            <a:ext cx="9186863" cy="396875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459792" y="5437187"/>
            <a:ext cx="720724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CDBD6901-DAC5-46E0-99E4-42B822122A51}" type="slidenum">
              <a:rPr lang="de-DE" sz="800">
                <a:solidFill>
                  <a:schemeClr val="bg1"/>
                </a:solidFill>
                <a:latin typeface="Calibri"/>
                <a:cs typeface="Calibri"/>
              </a:rPr>
              <a:t>‹Nr.›</a:t>
            </a:fld>
            <a:endParaRPr lang="de-DE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251520" y="1350000"/>
            <a:ext cx="8640960" cy="3780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14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14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4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400">
                <a:solidFill>
                  <a:schemeClr val="tx2"/>
                </a:solidFill>
                <a:latin typeface="Calibri"/>
                <a:cs typeface="Calibri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0"/>
          </p:nvPr>
        </p:nvSpPr>
        <p:spPr bwMode="auto">
          <a:xfrm>
            <a:off x="1042988" y="5437194"/>
            <a:ext cx="4752975" cy="240771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Kick-off KISSMe3D | Hochschule Landshut</a:t>
            </a:r>
            <a:endParaRPr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 bwMode="auto">
          <a:xfrm>
            <a:off x="250829" y="5437194"/>
            <a:ext cx="792163" cy="24077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15.09.2021</a:t>
            </a:r>
            <a:endParaRPr/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-6348" y="5340615"/>
            <a:ext cx="9186863" cy="396875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8459792" y="5437187"/>
            <a:ext cx="720724" cy="2154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91B2AE00-B221-4FEF-B5FA-0A415D01336E}" type="slidenum">
              <a:rPr lang="de-DE" sz="800">
                <a:solidFill>
                  <a:schemeClr val="bg1"/>
                </a:solidFill>
                <a:latin typeface="Calibri"/>
                <a:cs typeface="Calibri"/>
              </a:rPr>
              <a:t>‹Nr.›</a:t>
            </a:fld>
            <a:endParaRPr lang="de-DE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252001" y="1350000"/>
            <a:ext cx="4176464" cy="3780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716018" y="1350000"/>
            <a:ext cx="4172272" cy="3780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2pPr>
            <a:lvl3pPr marL="11430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3pPr>
            <a:lvl4pPr marL="1600200" indent="-228600">
              <a:buClr>
                <a:srgbClr val="BE0000"/>
              </a:buClr>
              <a:buFont typeface="Wingdings"/>
              <a:buChar char="§"/>
              <a:defRPr sz="1800">
                <a:solidFill>
                  <a:schemeClr val="tx2"/>
                </a:solidFill>
                <a:latin typeface="Calibri"/>
                <a:cs typeface="Calibri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 bwMode="auto">
          <a:xfrm>
            <a:off x="1042988" y="5437194"/>
            <a:ext cx="4752975" cy="240771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Kick-off KISSMe3D | Hochschule Landshut</a:t>
            </a:r>
            <a:endParaRPr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 bwMode="auto">
          <a:xfrm>
            <a:off x="250829" y="5437194"/>
            <a:ext cx="792163" cy="24077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15.09.2021</a:t>
            </a:r>
            <a:endParaRPr/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 bwMode="auto">
          <a:xfrm>
            <a:off x="217114" y="232611"/>
            <a:ext cx="7632847" cy="6600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End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-63500" y="3997860"/>
            <a:ext cx="9315450" cy="1717146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5018091" y="4237309"/>
            <a:ext cx="3779837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Tel. 	+49 (0)871 – 506 0</a:t>
            </a:r>
            <a:br>
              <a:rPr lang="de-DE" sz="160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Fax 	+49 (0)871 – 506 506</a:t>
            </a:r>
            <a:endParaRPr/>
          </a:p>
          <a:p>
            <a:pPr>
              <a:defRPr/>
            </a:pP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info@haw-landshut.de</a:t>
            </a:r>
            <a:endParaRPr/>
          </a:p>
          <a:p>
            <a:pPr>
              <a:defRPr/>
            </a:pP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www.haw-landshut.de</a:t>
            </a:r>
            <a:endParaRPr/>
          </a:p>
          <a:p>
            <a:pPr>
              <a:defRPr/>
            </a:pPr>
            <a:endParaRPr lang="de-DE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1117865"/>
            <a:ext cx="9144000" cy="37042"/>
          </a:xfrm>
          <a:prstGeom prst="rect">
            <a:avLst/>
          </a:prstGeom>
          <a:solidFill>
            <a:srgbClr val="D11D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/>
              <a:cs typeface="Calibri"/>
            </a:endParaRP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454029" y="4237303"/>
            <a:ext cx="4321175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Hochschule Landshut </a:t>
            </a:r>
            <a:endParaRPr/>
          </a:p>
          <a:p>
            <a:pPr>
              <a:defRPr/>
            </a:pP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Am Lurzenhof 1</a:t>
            </a:r>
            <a:endParaRPr/>
          </a:p>
          <a:p>
            <a:pPr>
              <a:defRPr/>
            </a:pPr>
            <a:r>
              <a:rPr lang="de-DE" sz="1600">
                <a:solidFill>
                  <a:schemeClr val="bg1"/>
                </a:solidFill>
                <a:latin typeface="Calibri"/>
                <a:cs typeface="Calibri"/>
              </a:rPr>
              <a:t>84036 Landshut</a:t>
            </a:r>
            <a:endParaRPr/>
          </a:p>
          <a:p>
            <a:pPr>
              <a:defRPr/>
            </a:pPr>
            <a:endParaRPr lang="de-DE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 bwMode="auto">
          <a:xfrm>
            <a:off x="0" y="1155407"/>
            <a:ext cx="9144000" cy="284222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8250051" y="217114"/>
            <a:ext cx="676835" cy="69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 txBox="1"/>
          <p:nvPr/>
        </p:nvSpPr>
        <p:spPr bwMode="auto">
          <a:xfrm>
            <a:off x="250827" y="4357688"/>
            <a:ext cx="8497888" cy="1079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>
              <a:spcBef>
                <a:spcPts val="0"/>
              </a:spcBef>
              <a:buFont typeface="Arial"/>
              <a:buNone/>
              <a:defRPr sz="2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de-DE" sz="2400" dirty="0"/>
              <a:t>Formatvorlage des Untertitelmasters durch klicken bearbeiten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/>
  <p:txStyles>
    <p:titleStyle>
      <a:lvl1pPr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ea typeface="+mj-ea"/>
          <a:cs typeface="Arial"/>
        </a:defRPr>
      </a:lvl1pPr>
      <a:lvl2pPr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2pPr>
      <a:lvl3pPr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3pPr>
      <a:lvl4pPr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4pPr>
      <a:lvl5pPr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5pPr>
      <a:lvl6pPr marL="457200"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6pPr>
      <a:lvl7pPr marL="914400"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7pPr>
      <a:lvl8pPr marL="1371600"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8pPr>
      <a:lvl9pPr marL="1828800" algn="ctr">
        <a:spcBef>
          <a:spcPts val="0"/>
        </a:spcBef>
        <a:spcAft>
          <a:spcPts val="0"/>
        </a:spcAft>
        <a:defRPr sz="2400" b="1">
          <a:solidFill>
            <a:srgbClr val="7F7F7F"/>
          </a:solidFill>
          <a:latin typeface="Arial"/>
          <a:cs typeface="Arial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 txBox="1"/>
          <p:nvPr/>
        </p:nvSpPr>
        <p:spPr bwMode="auto">
          <a:xfrm>
            <a:off x="261938" y="318296"/>
            <a:ext cx="8229600" cy="7399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>
              <a:spcBef>
                <a:spcPts val="0"/>
              </a:spcBef>
              <a:buNone/>
              <a:defRPr lang="de-DE" sz="2400" b="1">
                <a:solidFill>
                  <a:srgbClr val="006AA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kumimoji="0" lang="en-US" altLang="de-DE" sz="2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</a:t>
            </a: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nifying </a:t>
            </a:r>
            <a:r>
              <a:rPr lang="en-US" alt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“</a:t>
            </a:r>
            <a:r>
              <a:rPr lang="en-US" altLang="de-DE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Anycentric</a:t>
            </a: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 Pinhole Camera Model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Calibrating </a:t>
            </a:r>
            <a:r>
              <a:rPr lang="en-US" altLang="de-DE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nto-, Tele- and </a:t>
            </a:r>
            <a:r>
              <a:rPr kumimoji="0" lang="en-US" altLang="de-DE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Hypercentric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Lenses</a:t>
            </a:r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65FD2653-D906-E459-CD02-7D71399F3A7E}"/>
              </a:ext>
            </a:extLst>
          </p:cNvPr>
          <p:cNvSpPr/>
          <p:nvPr/>
        </p:nvSpPr>
        <p:spPr bwMode="auto">
          <a:xfrm>
            <a:off x="1054342" y="1345332"/>
            <a:ext cx="3060572" cy="4248472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25000"/>
                </a:schemeClr>
              </a:gs>
              <a:gs pos="11000">
                <a:srgbClr val="FFFFFF">
                  <a:alpha val="58800"/>
                </a:srgbClr>
              </a:gs>
              <a:gs pos="65000">
                <a:srgbClr val="D11D31">
                  <a:alpha val="3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317500"/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646D9CA0-246B-2557-83E5-CCF3879A6AEB}"/>
              </a:ext>
            </a:extLst>
          </p:cNvPr>
          <p:cNvSpPr/>
          <p:nvPr/>
        </p:nvSpPr>
        <p:spPr bwMode="auto">
          <a:xfrm>
            <a:off x="3515246" y="1345332"/>
            <a:ext cx="3060572" cy="4248472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25000"/>
                </a:schemeClr>
              </a:gs>
              <a:gs pos="11000">
                <a:srgbClr val="FFFFFF">
                  <a:alpha val="58800"/>
                </a:srgbClr>
              </a:gs>
              <a:gs pos="65000">
                <a:srgbClr val="FFC000">
                  <a:alpha val="3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317500"/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339F6CF7-CE4A-DAEF-B3EC-38C93D6DCBEE}"/>
              </a:ext>
            </a:extLst>
          </p:cNvPr>
          <p:cNvSpPr/>
          <p:nvPr/>
        </p:nvSpPr>
        <p:spPr bwMode="auto">
          <a:xfrm>
            <a:off x="5940152" y="1345332"/>
            <a:ext cx="3060572" cy="4248472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25000"/>
                </a:schemeClr>
              </a:gs>
              <a:gs pos="11000">
                <a:srgbClr val="FFFFFF">
                  <a:alpha val="58800"/>
                </a:srgbClr>
              </a:gs>
              <a:gs pos="65000">
                <a:srgbClr val="7C3BFF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317500"/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Datumsplatzhalter 50">
            <a:extLst>
              <a:ext uri="{FF2B5EF4-FFF2-40B4-BE49-F238E27FC236}">
                <a16:creationId xmlns:a16="http://schemas.microsoft.com/office/drawing/2014/main" id="{C16B85F0-EBED-5579-B4EC-2AB4232D32D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50829" y="5437194"/>
            <a:ext cx="792163" cy="240771"/>
          </a:xfrm>
        </p:spPr>
        <p:txBody>
          <a:bodyPr/>
          <a:lstStyle/>
          <a:p>
            <a:pPr>
              <a:defRPr/>
            </a:pPr>
            <a:r>
              <a:rPr lang="de-DE" dirty="0"/>
              <a:t>28.08.2024</a:t>
            </a:r>
          </a:p>
        </p:txBody>
      </p:sp>
      <p:sp>
        <p:nvSpPr>
          <p:cNvPr id="13" name="Fußzeilenplatzhalter 51">
            <a:extLst>
              <a:ext uri="{FF2B5EF4-FFF2-40B4-BE49-F238E27FC236}">
                <a16:creationId xmlns:a16="http://schemas.microsoft.com/office/drawing/2014/main" id="{BA981BDC-9889-68EA-6DA4-E7B0FA1CEC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15616" y="5434693"/>
            <a:ext cx="6192688" cy="240771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AGACSE </a:t>
            </a:r>
            <a:r>
              <a:rPr 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| </a:t>
            </a:r>
            <a:r>
              <a:rPr lang="en-US" alt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de-DE" kern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Anycentric</a:t>
            </a:r>
            <a:r>
              <a:rPr lang="en-US" alt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Pinhole Camera Model </a:t>
            </a:r>
            <a:r>
              <a:rPr 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Simon Hartel, Christian Faber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B0B97FAA-EFEB-FF28-2AC6-9D00EDA3CD89}"/>
              </a:ext>
            </a:extLst>
          </p:cNvPr>
          <p:cNvCxnSpPr>
            <a:cxnSpLocks/>
          </p:cNvCxnSpPr>
          <p:nvPr/>
        </p:nvCxnSpPr>
        <p:spPr>
          <a:xfrm flipV="1">
            <a:off x="515739" y="3076940"/>
            <a:ext cx="1473812" cy="0"/>
          </a:xfrm>
          <a:prstGeom prst="line">
            <a:avLst/>
          </a:prstGeom>
          <a:ln w="31750" cap="rnd">
            <a:solidFill>
              <a:srgbClr val="A5A5A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B7A77F9-53B9-72B3-8910-E552BC35C2FE}"/>
              </a:ext>
            </a:extLst>
          </p:cNvPr>
          <p:cNvCxnSpPr>
            <a:cxnSpLocks/>
          </p:cNvCxnSpPr>
          <p:nvPr/>
        </p:nvCxnSpPr>
        <p:spPr>
          <a:xfrm flipV="1">
            <a:off x="515739" y="4105517"/>
            <a:ext cx="1473812" cy="0"/>
          </a:xfrm>
          <a:prstGeom prst="line">
            <a:avLst/>
          </a:prstGeom>
          <a:ln w="31750" cap="rnd">
            <a:solidFill>
              <a:srgbClr val="A5A5A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fik 42" descr="Ein Bild, das Kreis, Schwarzweiß enthält.&#10;&#10;Automatisch generierte Beschreibung">
            <a:extLst>
              <a:ext uri="{FF2B5EF4-FFF2-40B4-BE49-F238E27FC236}">
                <a16:creationId xmlns:a16="http://schemas.microsoft.com/office/drawing/2014/main" id="{D4396C2E-35C4-A1E4-FA44-2032B2199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15" y="3637936"/>
            <a:ext cx="935812" cy="935162"/>
          </a:xfrm>
          <a:prstGeom prst="rect">
            <a:avLst/>
          </a:prstGeom>
        </p:spPr>
      </p:pic>
      <p:pic>
        <p:nvPicPr>
          <p:cNvPr id="42" name="Grafik 41" descr="Ein Bild, das Kreis, Badezimmer, Schwarzweiß, Waschbecken enthält.&#10;&#10;Automatisch generierte Beschreibung">
            <a:extLst>
              <a:ext uri="{FF2B5EF4-FFF2-40B4-BE49-F238E27FC236}">
                <a16:creationId xmlns:a16="http://schemas.microsoft.com/office/drawing/2014/main" id="{DE4BE07D-6570-D3FF-9744-D6C772B2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15" y="2609359"/>
            <a:ext cx="935812" cy="935162"/>
          </a:xfrm>
          <a:prstGeom prst="rect">
            <a:avLst/>
          </a:prstGeom>
        </p:spPr>
      </p:pic>
      <p:sp>
        <p:nvSpPr>
          <p:cNvPr id="69" name="Text Box 74">
            <a:extLst>
              <a:ext uri="{FF2B5EF4-FFF2-40B4-BE49-F238E27FC236}">
                <a16:creationId xmlns:a16="http://schemas.microsoft.com/office/drawing/2014/main" id="{02E4531E-4F02-624C-FCAD-5631A96F40E6}"/>
              </a:ext>
            </a:extLst>
          </p:cNvPr>
          <p:cNvSpPr txBox="1">
            <a:spLocks/>
          </p:cNvSpPr>
          <p:nvPr/>
        </p:nvSpPr>
        <p:spPr bwMode="auto">
          <a:xfrm>
            <a:off x="1410062" y="1444303"/>
            <a:ext cx="2163855" cy="4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rgbClr val="D11D31"/>
                </a:solidFill>
                <a:effectLst/>
                <a:latin typeface="Calibri" panose="020F0502020204030204" pitchFamily="34" charset="0"/>
              </a:rPr>
              <a:t>Entocentricity</a:t>
            </a:r>
            <a:endParaRPr kumimoji="0" lang="de-DE" altLang="de-DE" sz="600" b="0" i="0" u="none" strike="noStrike" cap="none" normalizeH="0" baseline="0" dirty="0">
              <a:ln>
                <a:noFill/>
              </a:ln>
              <a:solidFill>
                <a:srgbClr val="D11D3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Text Box 75">
            <a:extLst>
              <a:ext uri="{FF2B5EF4-FFF2-40B4-BE49-F238E27FC236}">
                <a16:creationId xmlns:a16="http://schemas.microsoft.com/office/drawing/2014/main" id="{9405AA36-8588-83F0-5B84-6724244CC8E0}"/>
              </a:ext>
            </a:extLst>
          </p:cNvPr>
          <p:cNvSpPr txBox="1">
            <a:spLocks/>
          </p:cNvSpPr>
          <p:nvPr/>
        </p:nvSpPr>
        <p:spPr bwMode="auto">
          <a:xfrm>
            <a:off x="1342602" y="1993404"/>
            <a:ext cx="2298775" cy="49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Objects </a:t>
            </a:r>
            <a:r>
              <a:rPr lang="de-DE" altLang="de-DE" sz="1100" b="1" dirty="0" err="1">
                <a:solidFill>
                  <a:srgbClr val="7F7F7F"/>
                </a:solidFill>
                <a:latin typeface="Calibri" panose="020F0502020204030204" pitchFamily="34" charset="0"/>
              </a:rPr>
              <a:t>are</a:t>
            </a:r>
            <a: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100" b="1" dirty="0" err="1">
                <a:solidFill>
                  <a:srgbClr val="7F7F7F"/>
                </a:solidFill>
                <a:latin typeface="Calibri" panose="020F0502020204030204" pitchFamily="34" charset="0"/>
              </a:rPr>
              <a:t>imaged</a:t>
            </a:r>
            <a: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100" b="1" i="1" dirty="0" err="1">
                <a:solidFill>
                  <a:srgbClr val="D11D31"/>
                </a:solidFill>
                <a:latin typeface="Calibri" panose="020F0502020204030204" pitchFamily="34" charset="0"/>
              </a:rPr>
              <a:t>smaller</a:t>
            </a:r>
            <a:b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</a:br>
            <a:r>
              <a:rPr lang="de-DE" altLang="de-DE" sz="1100" b="1" dirty="0" err="1">
                <a:solidFill>
                  <a:srgbClr val="7F7F7F"/>
                </a:solidFill>
                <a:latin typeface="Calibri" panose="020F0502020204030204" pitchFamily="34" charset="0"/>
              </a:rPr>
              <a:t>with</a:t>
            </a:r>
            <a: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100" b="1" dirty="0" err="1">
                <a:solidFill>
                  <a:srgbClr val="7F7F7F"/>
                </a:solidFill>
                <a:latin typeface="Calibri" panose="020F0502020204030204" pitchFamily="34" charset="0"/>
              </a:rPr>
              <a:t>increasing</a:t>
            </a:r>
            <a: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100" b="1" dirty="0" err="1">
                <a:solidFill>
                  <a:srgbClr val="7F7F7F"/>
                </a:solidFill>
                <a:latin typeface="Calibri" panose="020F0502020204030204" pitchFamily="34" charset="0"/>
              </a:rPr>
              <a:t>distance</a:t>
            </a:r>
            <a:r>
              <a:rPr lang="de-DE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6" name="Grafik 45" descr="Ein Bild, das Kreis, Schwarzweiß enthält.&#10;&#10;Automatisch generierte Beschreibung">
            <a:extLst>
              <a:ext uri="{FF2B5EF4-FFF2-40B4-BE49-F238E27FC236}">
                <a16:creationId xmlns:a16="http://schemas.microsoft.com/office/drawing/2014/main" id="{2FEB323B-54AF-BFD4-2EB6-4A09CF385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52" y="2609359"/>
            <a:ext cx="935162" cy="935162"/>
          </a:xfrm>
          <a:prstGeom prst="rect">
            <a:avLst/>
          </a:prstGeom>
        </p:spPr>
      </p:pic>
      <p:pic>
        <p:nvPicPr>
          <p:cNvPr id="66" name="Grafik 65" descr="Ein Bild, das Kreis, Schwarzweiß enthält.&#10;&#10;Automatisch generierte Beschreibung">
            <a:extLst>
              <a:ext uri="{FF2B5EF4-FFF2-40B4-BE49-F238E27FC236}">
                <a16:creationId xmlns:a16="http://schemas.microsoft.com/office/drawing/2014/main" id="{371245ED-F8B1-1B00-9799-7B6C8B2E9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52" y="3637936"/>
            <a:ext cx="935162" cy="935162"/>
          </a:xfrm>
          <a:prstGeom prst="rect">
            <a:avLst/>
          </a:prstGeom>
        </p:spPr>
      </p:pic>
      <p:sp>
        <p:nvSpPr>
          <p:cNvPr id="71" name="Text Box 74">
            <a:extLst>
              <a:ext uri="{FF2B5EF4-FFF2-40B4-BE49-F238E27FC236}">
                <a16:creationId xmlns:a16="http://schemas.microsoft.com/office/drawing/2014/main" id="{C3A71CBF-DB26-1E62-31B2-328D42CB877D}"/>
              </a:ext>
            </a:extLst>
          </p:cNvPr>
          <p:cNvSpPr txBox="1">
            <a:spLocks/>
          </p:cNvSpPr>
          <p:nvPr/>
        </p:nvSpPr>
        <p:spPr bwMode="auto">
          <a:xfrm>
            <a:off x="3963605" y="1444303"/>
            <a:ext cx="2163855" cy="4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800" b="1" dirty="0" err="1">
                <a:solidFill>
                  <a:srgbClr val="F8971C"/>
                </a:solidFill>
                <a:latin typeface="Calibri" panose="020F0502020204030204" pitchFamily="34" charset="0"/>
              </a:rPr>
              <a:t>Telecentricity</a:t>
            </a:r>
            <a:endParaRPr lang="de-DE" altLang="de-DE" sz="2800" b="1" dirty="0">
              <a:solidFill>
                <a:srgbClr val="F8971C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Text Box 75">
            <a:extLst>
              <a:ext uri="{FF2B5EF4-FFF2-40B4-BE49-F238E27FC236}">
                <a16:creationId xmlns:a16="http://schemas.microsoft.com/office/drawing/2014/main" id="{FEC784E1-717D-BC9C-EBDE-6D897C8F41EE}"/>
              </a:ext>
            </a:extLst>
          </p:cNvPr>
          <p:cNvSpPr txBox="1">
            <a:spLocks/>
          </p:cNvSpPr>
          <p:nvPr/>
        </p:nvSpPr>
        <p:spPr bwMode="auto">
          <a:xfrm>
            <a:off x="3896145" y="1993404"/>
            <a:ext cx="2298775" cy="49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Objects are imaged </a:t>
            </a:r>
            <a:r>
              <a:rPr lang="en-US" altLang="de-DE" sz="1100" b="1" i="1" dirty="0">
                <a:solidFill>
                  <a:srgbClr val="F8971C"/>
                </a:solidFill>
                <a:latin typeface="Calibri" panose="020F0502020204030204" pitchFamily="34" charset="0"/>
              </a:rPr>
              <a:t>at the same size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regardless of the distance.</a:t>
            </a:r>
          </a:p>
        </p:txBody>
      </p:sp>
      <p:pic>
        <p:nvPicPr>
          <p:cNvPr id="67" name="Grafik 66" descr="Ein Bild, das Waschbecken, Kreis, Schwarzweiß enthält.&#10;&#10;Automatisch generierte Beschreibung">
            <a:extLst>
              <a:ext uri="{FF2B5EF4-FFF2-40B4-BE49-F238E27FC236}">
                <a16:creationId xmlns:a16="http://schemas.microsoft.com/office/drawing/2014/main" id="{B45210CC-34EA-E9BA-A319-B65D7A57A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26" y="3637936"/>
            <a:ext cx="935162" cy="935162"/>
          </a:xfrm>
          <a:prstGeom prst="rect">
            <a:avLst/>
          </a:prstGeom>
        </p:spPr>
      </p:pic>
      <p:pic>
        <p:nvPicPr>
          <p:cNvPr id="68" name="Grafik 67" descr="Ein Bild, das Würfel, Würfelspiel, Im Haus enthält.&#10;&#10;Automatisch generierte Beschreibung">
            <a:extLst>
              <a:ext uri="{FF2B5EF4-FFF2-40B4-BE49-F238E27FC236}">
                <a16:creationId xmlns:a16="http://schemas.microsoft.com/office/drawing/2014/main" id="{032F5111-3B81-1CC3-3353-E9174F51D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26" y="2609359"/>
            <a:ext cx="935162" cy="935162"/>
          </a:xfrm>
          <a:prstGeom prst="rect">
            <a:avLst/>
          </a:prstGeom>
        </p:spPr>
      </p:pic>
      <p:sp>
        <p:nvSpPr>
          <p:cNvPr id="73" name="Text Box 74">
            <a:extLst>
              <a:ext uri="{FF2B5EF4-FFF2-40B4-BE49-F238E27FC236}">
                <a16:creationId xmlns:a16="http://schemas.microsoft.com/office/drawing/2014/main" id="{4D7B7D4A-190F-F951-4C5E-7F3B474767B9}"/>
              </a:ext>
            </a:extLst>
          </p:cNvPr>
          <p:cNvSpPr txBox="1">
            <a:spLocks/>
          </p:cNvSpPr>
          <p:nvPr/>
        </p:nvSpPr>
        <p:spPr bwMode="auto">
          <a:xfrm>
            <a:off x="6222705" y="1444303"/>
            <a:ext cx="2752744" cy="4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rgbClr val="7C3BFF"/>
                </a:solidFill>
                <a:effectLst/>
                <a:latin typeface="Calibri" panose="020F0502020204030204" pitchFamily="34" charset="0"/>
              </a:rPr>
              <a:t>Hypercentricity</a:t>
            </a:r>
            <a:endParaRPr kumimoji="0" lang="de-DE" altLang="de-DE" sz="600" b="0" i="0" u="none" strike="noStrike" cap="none" normalizeH="0" baseline="0" dirty="0">
              <a:ln>
                <a:noFill/>
              </a:ln>
              <a:solidFill>
                <a:srgbClr val="7C3B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Text Box 75">
            <a:extLst>
              <a:ext uri="{FF2B5EF4-FFF2-40B4-BE49-F238E27FC236}">
                <a16:creationId xmlns:a16="http://schemas.microsoft.com/office/drawing/2014/main" id="{576D1BF3-54ED-3717-C3F9-A1D7C1EA5731}"/>
              </a:ext>
            </a:extLst>
          </p:cNvPr>
          <p:cNvSpPr txBox="1">
            <a:spLocks/>
          </p:cNvSpPr>
          <p:nvPr/>
        </p:nvSpPr>
        <p:spPr bwMode="auto">
          <a:xfrm>
            <a:off x="6449689" y="1993404"/>
            <a:ext cx="2298775" cy="49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Objects are imaged </a:t>
            </a:r>
            <a:r>
              <a:rPr lang="en-US" altLang="de-DE" sz="1100" b="1" i="1" dirty="0">
                <a:solidFill>
                  <a:srgbClr val="7C3BFF"/>
                </a:solidFill>
                <a:latin typeface="Calibri" panose="020F0502020204030204" pitchFamily="34" charset="0"/>
              </a:rPr>
              <a:t>larger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100" b="1" dirty="0">
                <a:solidFill>
                  <a:srgbClr val="7F7F7F"/>
                </a:solidFill>
                <a:latin typeface="Calibri" panose="020F0502020204030204" pitchFamily="34" charset="0"/>
              </a:rPr>
              <a:t>with increasing distance.</a:t>
            </a: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3B5AC0D3-0A74-B1B6-FB4B-321B2D865B8F}"/>
              </a:ext>
            </a:extLst>
          </p:cNvPr>
          <p:cNvCxnSpPr>
            <a:cxnSpLocks/>
          </p:cNvCxnSpPr>
          <p:nvPr/>
        </p:nvCxnSpPr>
        <p:spPr>
          <a:xfrm>
            <a:off x="772144" y="2359914"/>
            <a:ext cx="0" cy="719960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61078F6F-313D-43EB-4F4E-08F9794577BF}"/>
              </a:ext>
            </a:extLst>
          </p:cNvPr>
          <p:cNvCxnSpPr>
            <a:cxnSpLocks/>
          </p:cNvCxnSpPr>
          <p:nvPr/>
        </p:nvCxnSpPr>
        <p:spPr>
          <a:xfrm>
            <a:off x="772144" y="1856491"/>
            <a:ext cx="0" cy="434197"/>
          </a:xfrm>
          <a:prstGeom prst="line">
            <a:avLst/>
          </a:prstGeom>
          <a:ln w="31750" cap="rnd">
            <a:solidFill>
              <a:srgbClr val="D11D3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0D5ADEF4-13AA-EC1A-5AE3-E4E9BE7E98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301" y="2123707"/>
                <a:ext cx="14998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altLang="de-DE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11D31"/>
                          </a:solidFill>
                          <a:effectLst/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de-DE" sz="1100" dirty="0">
                  <a:solidFill>
                    <a:srgbClr val="D11D31"/>
                  </a:solidFill>
                </a:endParaRPr>
              </a:p>
            </p:txBody>
          </p:sp>
        </mc:Choice>
        <mc:Fallback xmlns=""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0D5ADEF4-13AA-EC1A-5AE3-E4E9BE7E9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01" y="2123707"/>
                <a:ext cx="149983" cy="261610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DDC8BA33-772D-4DDB-975E-D0ECD3CC76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699" y="2962012"/>
                <a:ext cx="20986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altLang="de-DE" sz="11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0" lang="de-DE" altLang="de-DE" sz="11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100" dirty="0">
                  <a:solidFill>
                    <a:srgbClr val="D11D31"/>
                  </a:solidFill>
                </a:endParaRPr>
              </a:p>
            </p:txBody>
          </p:sp>
        </mc:Choice>
        <mc:Fallback xmlns=""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DDC8BA33-772D-4DDB-975E-D0ECD3CC7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9" y="2962012"/>
                <a:ext cx="209864" cy="261610"/>
              </a:xfrm>
              <a:prstGeom prst="rect">
                <a:avLst/>
              </a:prstGeom>
              <a:blipFill>
                <a:blip r:embed="rId10"/>
                <a:stretch>
                  <a:fillRect r="-176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8F8472F4-382C-F0F0-E5A1-73998CC1EF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699" y="3990588"/>
                <a:ext cx="20986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altLang="de-DE" sz="11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0" lang="de-DE" altLang="de-DE" sz="11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100" dirty="0">
                  <a:solidFill>
                    <a:srgbClr val="D11D31"/>
                  </a:solidFill>
                </a:endParaRPr>
              </a:p>
            </p:txBody>
          </p:sp>
        </mc:Choice>
        <mc:Fallback xmlns=""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8F8472F4-382C-F0F0-E5A1-73998CC1E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9" y="3990588"/>
                <a:ext cx="209864" cy="261610"/>
              </a:xfrm>
              <a:prstGeom prst="rect">
                <a:avLst/>
              </a:prstGeom>
              <a:blipFill>
                <a:blip r:embed="rId11"/>
                <a:stretch>
                  <a:fillRect r="-205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BF5F681C-C2A7-C9EC-41FE-2944A435DB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8847" y="4441676"/>
                <a:ext cx="70676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de-DE" altLang="de-DE" sz="11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0" lang="de-DE" altLang="de-DE" sz="110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100" dirty="0">
                  <a:solidFill>
                    <a:srgbClr val="D11D31"/>
                  </a:solidFill>
                </a:endParaRPr>
              </a:p>
            </p:txBody>
          </p:sp>
        </mc:Choice>
        <mc:Fallback xmlns=""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BF5F681C-C2A7-C9EC-41FE-2944A435D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47" y="4441676"/>
                <a:ext cx="706768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Grafik 77" descr="Ein Bild, das Screenshot, Schwarz, Dunkelheit, Kunst enthält.&#10;&#10;Automatisch generierte Beschreibung">
            <a:extLst>
              <a:ext uri="{FF2B5EF4-FFF2-40B4-BE49-F238E27FC236}">
                <a16:creationId xmlns:a16="http://schemas.microsoft.com/office/drawing/2014/main" id="{FE00E7D6-BCCF-A186-687C-15BDA2DF90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7" t="20682" r="33672" b="43716"/>
          <a:stretch/>
        </p:blipFill>
        <p:spPr>
          <a:xfrm>
            <a:off x="408847" y="1345332"/>
            <a:ext cx="706769" cy="1987481"/>
          </a:xfrm>
          <a:prstGeom prst="rect">
            <a:avLst/>
          </a:prstGeom>
        </p:spPr>
      </p:pic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00DF341F-1F85-75CE-4E19-7C3A4ADDBC81}"/>
              </a:ext>
            </a:extLst>
          </p:cNvPr>
          <p:cNvGrpSpPr/>
          <p:nvPr/>
        </p:nvGrpSpPr>
        <p:grpSpPr>
          <a:xfrm>
            <a:off x="5561060" y="3076940"/>
            <a:ext cx="1562917" cy="1028577"/>
            <a:chOff x="232544" y="2932924"/>
            <a:chExt cx="7940918" cy="1028577"/>
          </a:xfrm>
        </p:grpSpPr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83451A4A-C877-C87E-E6C1-8190D4C8A6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544" y="2932924"/>
              <a:ext cx="7940918" cy="0"/>
            </a:xfrm>
            <a:prstGeom prst="line">
              <a:avLst/>
            </a:prstGeom>
            <a:ln w="31750" cap="rnd">
              <a:solidFill>
                <a:srgbClr val="A5A5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9E5C5D6B-0CA7-2952-5870-F02F11B2DF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544" y="3961501"/>
              <a:ext cx="7940918" cy="0"/>
            </a:xfrm>
            <a:prstGeom prst="line">
              <a:avLst/>
            </a:prstGeom>
            <a:ln w="31750" cap="rnd">
              <a:solidFill>
                <a:srgbClr val="A5A5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B26667A2-B9FC-E1AA-2B44-AF4754B0275B}"/>
              </a:ext>
            </a:extLst>
          </p:cNvPr>
          <p:cNvGrpSpPr/>
          <p:nvPr/>
        </p:nvGrpSpPr>
        <p:grpSpPr>
          <a:xfrm>
            <a:off x="3004710" y="3076940"/>
            <a:ext cx="1556576" cy="1028577"/>
            <a:chOff x="232544" y="2932924"/>
            <a:chExt cx="7940918" cy="1028577"/>
          </a:xfrm>
        </p:grpSpPr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12FC7E44-23AA-83A2-904A-89E21E808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544" y="2932924"/>
              <a:ext cx="7940918" cy="0"/>
            </a:xfrm>
            <a:prstGeom prst="line">
              <a:avLst/>
            </a:prstGeom>
            <a:ln w="31750" cap="rnd">
              <a:solidFill>
                <a:srgbClr val="A5A5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>
              <a:extLst>
                <a:ext uri="{FF2B5EF4-FFF2-40B4-BE49-F238E27FC236}">
                  <a16:creationId xmlns:a16="http://schemas.microsoft.com/office/drawing/2014/main" id="{B1D3FACA-B93E-DA4E-8667-1CC014CD5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544" y="3961501"/>
              <a:ext cx="7940918" cy="0"/>
            </a:xfrm>
            <a:prstGeom prst="line">
              <a:avLst/>
            </a:prstGeom>
            <a:ln w="31750" cap="rnd">
              <a:solidFill>
                <a:srgbClr val="A5A5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Grafik 109" descr="Ein Bild, das Screenshot, Schwarz, Dunkelheit, Kunst enthält.&#10;&#10;Automatisch generierte Beschreibung">
            <a:extLst>
              <a:ext uri="{FF2B5EF4-FFF2-40B4-BE49-F238E27FC236}">
                <a16:creationId xmlns:a16="http://schemas.microsoft.com/office/drawing/2014/main" id="{1CFCBB94-B1AE-A4CD-7C0A-C57F928D26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7" t="63194" r="33672" b="22174"/>
          <a:stretch/>
        </p:blipFill>
        <p:spPr bwMode="auto">
          <a:xfrm>
            <a:off x="408847" y="3718524"/>
            <a:ext cx="706769" cy="816871"/>
          </a:xfrm>
          <a:prstGeom prst="rect">
            <a:avLst/>
          </a:prstGeom>
        </p:spPr>
      </p:pic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E1FBB15A-557D-D4B6-367E-920970C49426}"/>
              </a:ext>
            </a:extLst>
          </p:cNvPr>
          <p:cNvCxnSpPr>
            <a:cxnSpLocks/>
          </p:cNvCxnSpPr>
          <p:nvPr/>
        </p:nvCxnSpPr>
        <p:spPr bwMode="auto">
          <a:xfrm>
            <a:off x="772144" y="3299073"/>
            <a:ext cx="0" cy="638547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>
            <a:extLst>
              <a:ext uri="{FF2B5EF4-FFF2-40B4-BE49-F238E27FC236}">
                <a16:creationId xmlns:a16="http://schemas.microsoft.com/office/drawing/2014/main" id="{C492E189-BAD0-C927-A5BA-CE77F1009CFA}"/>
              </a:ext>
            </a:extLst>
          </p:cNvPr>
          <p:cNvCxnSpPr>
            <a:cxnSpLocks/>
          </p:cNvCxnSpPr>
          <p:nvPr/>
        </p:nvCxnSpPr>
        <p:spPr bwMode="auto">
          <a:xfrm>
            <a:off x="772144" y="4297660"/>
            <a:ext cx="0" cy="144016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8B094B26-EE52-CAC7-4E80-D07404C969D4}"/>
              </a:ext>
            </a:extLst>
          </p:cNvPr>
          <p:cNvCxnSpPr>
            <a:cxnSpLocks/>
          </p:cNvCxnSpPr>
          <p:nvPr/>
        </p:nvCxnSpPr>
        <p:spPr bwMode="auto">
          <a:xfrm>
            <a:off x="772144" y="3299073"/>
            <a:ext cx="0" cy="134491"/>
          </a:xfrm>
          <a:prstGeom prst="line">
            <a:avLst/>
          </a:prstGeom>
          <a:ln w="31750" cap="rnd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71" grpId="0"/>
      <p:bldP spid="72" grpId="0"/>
      <p:bldP spid="73" grpId="0"/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Rechteck 93">
            <a:extLst>
              <a:ext uri="{FF2B5EF4-FFF2-40B4-BE49-F238E27FC236}">
                <a16:creationId xmlns:a16="http://schemas.microsoft.com/office/drawing/2014/main" id="{65FD2653-D906-E459-CD02-7D71399F3A7E}"/>
              </a:ext>
            </a:extLst>
          </p:cNvPr>
          <p:cNvSpPr>
            <a:spLocks/>
          </p:cNvSpPr>
          <p:nvPr/>
        </p:nvSpPr>
        <p:spPr bwMode="auto">
          <a:xfrm>
            <a:off x="598809" y="1166695"/>
            <a:ext cx="3060572" cy="4427109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25000"/>
                </a:schemeClr>
              </a:gs>
              <a:gs pos="11000">
                <a:srgbClr val="FFFFFF">
                  <a:alpha val="58800"/>
                </a:srgbClr>
              </a:gs>
              <a:gs pos="65000">
                <a:srgbClr val="D11D31">
                  <a:alpha val="3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317500"/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646D9CA0-246B-2557-83E5-CCF3879A6AEB}"/>
              </a:ext>
            </a:extLst>
          </p:cNvPr>
          <p:cNvSpPr>
            <a:spLocks/>
          </p:cNvSpPr>
          <p:nvPr/>
        </p:nvSpPr>
        <p:spPr bwMode="auto">
          <a:xfrm>
            <a:off x="3059713" y="1166695"/>
            <a:ext cx="3060572" cy="4427109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25000"/>
                </a:schemeClr>
              </a:gs>
              <a:gs pos="11000">
                <a:srgbClr val="FFFFFF">
                  <a:alpha val="58800"/>
                </a:srgbClr>
              </a:gs>
              <a:gs pos="65000">
                <a:srgbClr val="FFC000">
                  <a:alpha val="3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317500"/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339F6CF7-CE4A-DAEF-B3EC-38C93D6DCBEE}"/>
              </a:ext>
            </a:extLst>
          </p:cNvPr>
          <p:cNvSpPr>
            <a:spLocks/>
          </p:cNvSpPr>
          <p:nvPr/>
        </p:nvSpPr>
        <p:spPr bwMode="auto">
          <a:xfrm>
            <a:off x="5484619" y="1166695"/>
            <a:ext cx="3060572" cy="4427109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25000"/>
                </a:schemeClr>
              </a:gs>
              <a:gs pos="11000">
                <a:srgbClr val="FFFFFF">
                  <a:alpha val="58800"/>
                </a:srgbClr>
              </a:gs>
              <a:gs pos="65000">
                <a:srgbClr val="7C3BFF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317500"/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9" name="Text Box 74">
            <a:extLst>
              <a:ext uri="{FF2B5EF4-FFF2-40B4-BE49-F238E27FC236}">
                <a16:creationId xmlns:a16="http://schemas.microsoft.com/office/drawing/2014/main" id="{02E4531E-4F02-624C-FCAD-5631A96F40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54529" y="1166695"/>
            <a:ext cx="2163855" cy="4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rgbClr val="D11D31"/>
                </a:solidFill>
                <a:effectLst/>
                <a:latin typeface="Calibri" panose="020F0502020204030204" pitchFamily="34" charset="0"/>
              </a:rPr>
              <a:t>Entocentricity</a:t>
            </a:r>
            <a:endParaRPr kumimoji="0" lang="de-DE" altLang="de-DE" sz="600" b="0" i="0" u="none" strike="noStrike" cap="none" normalizeH="0" baseline="0" dirty="0">
              <a:ln>
                <a:noFill/>
              </a:ln>
              <a:solidFill>
                <a:srgbClr val="D11D3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Text Box 74">
            <a:extLst>
              <a:ext uri="{FF2B5EF4-FFF2-40B4-BE49-F238E27FC236}">
                <a16:creationId xmlns:a16="http://schemas.microsoft.com/office/drawing/2014/main" id="{C3A71CBF-DB26-1E62-31B2-328D42CB87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08072" y="1166695"/>
            <a:ext cx="2163855" cy="4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800" b="1" dirty="0" err="1">
                <a:solidFill>
                  <a:srgbClr val="F8971C"/>
                </a:solidFill>
                <a:latin typeface="Calibri" panose="020F0502020204030204" pitchFamily="34" charset="0"/>
              </a:rPr>
              <a:t>Telecentricity</a:t>
            </a:r>
            <a:endParaRPr lang="de-DE" altLang="de-DE" sz="2800" b="1" dirty="0">
              <a:solidFill>
                <a:srgbClr val="F8971C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Text Box 74">
            <a:extLst>
              <a:ext uri="{FF2B5EF4-FFF2-40B4-BE49-F238E27FC236}">
                <a16:creationId xmlns:a16="http://schemas.microsoft.com/office/drawing/2014/main" id="{4D7B7D4A-190F-F951-4C5E-7F3B474767B9}"/>
              </a:ext>
            </a:extLst>
          </p:cNvPr>
          <p:cNvSpPr txBox="1">
            <a:spLocks/>
          </p:cNvSpPr>
          <p:nvPr/>
        </p:nvSpPr>
        <p:spPr bwMode="auto">
          <a:xfrm>
            <a:off x="5795549" y="1166695"/>
            <a:ext cx="2695990" cy="4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err="1">
                <a:ln>
                  <a:noFill/>
                </a:ln>
                <a:solidFill>
                  <a:srgbClr val="7C3BFF"/>
                </a:solidFill>
                <a:effectLst/>
                <a:latin typeface="Calibri" panose="020F0502020204030204" pitchFamily="34" charset="0"/>
              </a:rPr>
              <a:t>Hypercentricity</a:t>
            </a:r>
            <a:endParaRPr kumimoji="0" lang="de-DE" altLang="de-DE" sz="600" b="0" i="0" u="none" strike="noStrike" cap="none" normalizeH="0" baseline="0" dirty="0">
              <a:ln>
                <a:noFill/>
              </a:ln>
              <a:solidFill>
                <a:srgbClr val="7C3B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2F3DD679-8C7D-212B-7897-F0152655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73592" y="1684653"/>
            <a:ext cx="1539902" cy="359999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4BB7B304-896E-DBF7-102D-7F535F61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20048" y="1684653"/>
            <a:ext cx="1539902" cy="3599998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C51540DE-6A9A-3CD8-BCE1-E0AFD68EDC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6505" y="1684653"/>
            <a:ext cx="1539902" cy="359999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7580B662-CB0B-9DC8-802E-54510D884DE0}"/>
              </a:ext>
            </a:extLst>
          </p:cNvPr>
          <p:cNvSpPr txBox="1"/>
          <p:nvPr/>
        </p:nvSpPr>
        <p:spPr bwMode="auto">
          <a:xfrm>
            <a:off x="261938" y="318296"/>
            <a:ext cx="8229600" cy="7399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>
              <a:spcBef>
                <a:spcPts val="0"/>
              </a:spcBef>
              <a:buNone/>
              <a:defRPr lang="de-DE" sz="2400" b="1">
                <a:solidFill>
                  <a:srgbClr val="006AA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kumimoji="0" lang="en-US" altLang="de-DE" sz="2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</a:t>
            </a: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nifying </a:t>
            </a:r>
            <a:r>
              <a:rPr lang="en-US" alt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“</a:t>
            </a:r>
            <a:r>
              <a:rPr lang="en-US" altLang="de-DE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Anycentric</a:t>
            </a: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 Pinhole Camera Model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Calibrating </a:t>
            </a:r>
            <a:r>
              <a:rPr lang="en-US" altLang="de-DE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nto-, Tele- and </a:t>
            </a:r>
            <a:r>
              <a:rPr kumimoji="0" lang="en-US" altLang="de-DE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Hypercentric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Lenses</a:t>
            </a:r>
          </a:p>
        </p:txBody>
      </p:sp>
      <p:sp>
        <p:nvSpPr>
          <p:cNvPr id="3" name="Datumsplatzhalter 50">
            <a:extLst>
              <a:ext uri="{FF2B5EF4-FFF2-40B4-BE49-F238E27FC236}">
                <a16:creationId xmlns:a16="http://schemas.microsoft.com/office/drawing/2014/main" id="{04077C50-38CF-8549-E00D-C0DAFDEEF43F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auto">
          <a:xfrm>
            <a:off x="250829" y="5437194"/>
            <a:ext cx="792163" cy="240771"/>
          </a:xfrm>
        </p:spPr>
        <p:txBody>
          <a:bodyPr/>
          <a:lstStyle/>
          <a:p>
            <a:pPr>
              <a:defRPr/>
            </a:pPr>
            <a:r>
              <a:rPr lang="de-DE" dirty="0"/>
              <a:t>28.08.2024</a:t>
            </a:r>
          </a:p>
        </p:txBody>
      </p:sp>
      <p:sp>
        <p:nvSpPr>
          <p:cNvPr id="4" name="Fußzeilenplatzhalter 51">
            <a:extLst>
              <a:ext uri="{FF2B5EF4-FFF2-40B4-BE49-F238E27FC236}">
                <a16:creationId xmlns:a16="http://schemas.microsoft.com/office/drawing/2014/main" id="{FFBBCEEF-64AF-3C19-C1C0-3F92AF155F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1115616" y="5434693"/>
            <a:ext cx="6192688" cy="240771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AGACSE </a:t>
            </a:r>
            <a:r>
              <a:rPr 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| </a:t>
            </a:r>
            <a:r>
              <a:rPr lang="en-US" alt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de-DE" kern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Anycentric</a:t>
            </a:r>
            <a:r>
              <a:rPr lang="en-US" alt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Pinhole Camera Model </a:t>
            </a:r>
            <a:r>
              <a:rPr 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Simon Hartel, Christian Faber</a:t>
            </a:r>
          </a:p>
        </p:txBody>
      </p:sp>
    </p:spTree>
    <p:extLst>
      <p:ext uri="{BB962C8B-B14F-4D97-AF65-F5344CB8AC3E}">
        <p14:creationId xmlns:p14="http://schemas.microsoft.com/office/powerpoint/2010/main" val="1505785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" name="Grafik 61">
            <a:extLst>
              <a:ext uri="{FF2B5EF4-FFF2-40B4-BE49-F238E27FC236}">
                <a16:creationId xmlns:a16="http://schemas.microsoft.com/office/drawing/2014/main" id="{05364E10-88E3-1765-CF1D-7DCE532C7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0"/>
          <a:stretch/>
        </p:blipFill>
        <p:spPr>
          <a:xfrm>
            <a:off x="4071" y="1181152"/>
            <a:ext cx="4374865" cy="4100126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13CF6190-EC93-DFC6-4FC7-FF474911659B}"/>
              </a:ext>
            </a:extLst>
          </p:cNvPr>
          <p:cNvSpPr txBox="1"/>
          <p:nvPr/>
        </p:nvSpPr>
        <p:spPr bwMode="auto">
          <a:xfrm>
            <a:off x="4054396" y="1345332"/>
            <a:ext cx="4608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Plane-</a:t>
            </a:r>
            <a:r>
              <a:rPr lang="de-DE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Geometric</a:t>
            </a:r>
            <a:r>
              <a:rPr lang="de-DE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Algebra</a:t>
            </a:r>
            <a:endParaRPr lang="de-DE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2C9778E-1E9F-4638-65DE-2082682FADDA}"/>
              </a:ext>
            </a:extLst>
          </p:cNvPr>
          <p:cNvGrpSpPr/>
          <p:nvPr/>
        </p:nvGrpSpPr>
        <p:grpSpPr>
          <a:xfrm>
            <a:off x="4809182" y="4078918"/>
            <a:ext cx="3003178" cy="400110"/>
            <a:chOff x="2287584" y="4011082"/>
            <a:chExt cx="3003178" cy="400110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B5B9AD3-2AAA-1D3E-B041-3646D6F1B55F}"/>
                </a:ext>
              </a:extLst>
            </p:cNvPr>
            <p:cNvSpPr/>
            <p:nvPr/>
          </p:nvSpPr>
          <p:spPr bwMode="auto">
            <a:xfrm>
              <a:off x="2555776" y="4011082"/>
              <a:ext cx="2734986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2000" dirty="0">
                  <a:solidFill>
                    <a:srgbClr val="7F7F7F"/>
                  </a:solidFill>
                  <a:latin typeface="Calibri"/>
                </a:rPr>
                <a:t>Chief Rays</a:t>
              </a:r>
              <a:endParaRPr lang="de-DE" sz="2000" dirty="0">
                <a:solidFill>
                  <a:srgbClr val="7F7F7F"/>
                </a:solidFill>
                <a:latin typeface="Calibri"/>
                <a:cs typeface="Arial"/>
              </a:endParaRPr>
            </a:p>
          </p:txBody>
        </p:sp>
        <p:sp>
          <p:nvSpPr>
            <p:cNvPr id="43" name="Pfeil: nach rechts 42">
              <a:extLst>
                <a:ext uri="{FF2B5EF4-FFF2-40B4-BE49-F238E27FC236}">
                  <a16:creationId xmlns:a16="http://schemas.microsoft.com/office/drawing/2014/main" id="{461DB2AE-703E-2F0E-900D-908FF1CDFADE}"/>
                </a:ext>
              </a:extLst>
            </p:cNvPr>
            <p:cNvSpPr/>
            <p:nvPr/>
          </p:nvSpPr>
          <p:spPr bwMode="auto">
            <a:xfrm>
              <a:off x="2287584" y="4125181"/>
              <a:ext cx="264233" cy="181807"/>
            </a:xfrm>
            <a:prstGeom prst="rightArrow">
              <a:avLst>
                <a:gd name="adj1" fmla="val 50000"/>
                <a:gd name="adj2" fmla="val 68003"/>
              </a:avLst>
            </a:prstGeom>
            <a:solidFill>
              <a:srgbClr val="D11D3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400" b="0" i="0" u="none" strike="noStrike" cap="none" spc="0">
                <a:ln>
                  <a:noFill/>
                </a:ln>
                <a:solidFill>
                  <a:srgbClr val="00B050"/>
                </a:solidFill>
                <a:latin typeface="Calibri"/>
                <a:ea typeface="Arial"/>
                <a:cs typeface="Calibri"/>
              </a:endParaRP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0FA69C2-7256-E06B-B5D8-B0144854393D}"/>
              </a:ext>
            </a:extLst>
          </p:cNvPr>
          <p:cNvGrpSpPr/>
          <p:nvPr/>
        </p:nvGrpSpPr>
        <p:grpSpPr>
          <a:xfrm>
            <a:off x="4809182" y="2641476"/>
            <a:ext cx="3003178" cy="400110"/>
            <a:chOff x="2287584" y="4011082"/>
            <a:chExt cx="3003178" cy="4001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D7B92C53-3C9A-BC3E-099F-72120B6D7919}"/>
                    </a:ext>
                  </a:extLst>
                </p:cNvPr>
                <p:cNvSpPr/>
                <p:nvPr/>
              </p:nvSpPr>
              <p:spPr bwMode="auto">
                <a:xfrm>
                  <a:off x="2555776" y="4011082"/>
                  <a:ext cx="2734986" cy="400110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de-DE" sz="2000" dirty="0">
                      <a:solidFill>
                        <a:srgbClr val="7F7F7F"/>
                      </a:solidFill>
                      <a:latin typeface="Calibri"/>
                    </a:rPr>
                    <a:t>Camera Center</a:t>
                  </a:r>
                  <a:r>
                    <a:rPr lang="de-DE" sz="2000" dirty="0">
                      <a:solidFill>
                        <a:srgbClr val="7F7F7F"/>
                      </a:solidFill>
                      <a:latin typeface="Calibri"/>
                      <a:cs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rgbClr val="7F7F7F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𝒄</m:t>
                      </m:r>
                    </m:oMath>
                  </a14:m>
                  <a:endParaRPr lang="de-DE" sz="2000" dirty="0">
                    <a:solidFill>
                      <a:srgbClr val="7F7F7F"/>
                    </a:solidFill>
                    <a:latin typeface="Calibri"/>
                    <a:cs typeface="Arial"/>
                  </a:endParaRPr>
                </a:p>
              </p:txBody>
            </p:sp>
          </mc:Choice>
          <mc:Fallback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D7B92C53-3C9A-BC3E-099F-72120B6D79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55776" y="4011082"/>
                  <a:ext cx="273498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2304" t="-6061" b="-2424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Pfeil: nach rechts 48">
              <a:extLst>
                <a:ext uri="{FF2B5EF4-FFF2-40B4-BE49-F238E27FC236}">
                  <a16:creationId xmlns:a16="http://schemas.microsoft.com/office/drawing/2014/main" id="{8BE581CE-2C78-9CE8-0BE3-0DB9700A8BB4}"/>
                </a:ext>
              </a:extLst>
            </p:cNvPr>
            <p:cNvSpPr/>
            <p:nvPr/>
          </p:nvSpPr>
          <p:spPr bwMode="auto">
            <a:xfrm>
              <a:off x="2287584" y="4125181"/>
              <a:ext cx="264233" cy="181807"/>
            </a:xfrm>
            <a:prstGeom prst="rightArrow">
              <a:avLst>
                <a:gd name="adj1" fmla="val 50000"/>
                <a:gd name="adj2" fmla="val 68003"/>
              </a:avLst>
            </a:prstGeom>
            <a:solidFill>
              <a:srgbClr val="D11D3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400" b="0" i="0" u="none" strike="noStrike" cap="none" spc="0">
                <a:ln>
                  <a:noFill/>
                </a:ln>
                <a:solidFill>
                  <a:srgbClr val="00B050"/>
                </a:solidFill>
                <a:latin typeface="Calibri"/>
                <a:ea typeface="Arial"/>
                <a:cs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0ADD06E-0A51-DF5A-13BC-325B7A6C155B}"/>
                  </a:ext>
                </a:extLst>
              </p:cNvPr>
              <p:cNvSpPr txBox="1"/>
              <p:nvPr/>
            </p:nvSpPr>
            <p:spPr bwMode="auto">
              <a:xfrm>
                <a:off x="5671910" y="1691649"/>
                <a:ext cx="1373484" cy="548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b>
                          <m:r>
                            <a:rPr lang="de-DE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de-DE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,0,1</m:t>
                          </m:r>
                        </m:sub>
                        <m:sup>
                          <m:r>
                            <a:rPr lang="de-DE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de-DE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0ADD06E-0A51-DF5A-13BC-325B7A6C1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910" y="1691649"/>
                <a:ext cx="1373484" cy="5489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feld 63">
            <a:extLst>
              <a:ext uri="{FF2B5EF4-FFF2-40B4-BE49-F238E27FC236}">
                <a16:creationId xmlns:a16="http://schemas.microsoft.com/office/drawing/2014/main" id="{A354F2F8-4F86-EB6E-12A5-5BD13B858F39}"/>
              </a:ext>
            </a:extLst>
          </p:cNvPr>
          <p:cNvSpPr txBox="1"/>
          <p:nvPr/>
        </p:nvSpPr>
        <p:spPr bwMode="auto">
          <a:xfrm>
            <a:off x="683568" y="2639925"/>
            <a:ext cx="855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dirty="0" err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</a:t>
            </a:r>
            <a:br>
              <a:rPr lang="de-DE" sz="12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</a:t>
            </a:r>
            <a:endParaRPr lang="de-DE" sz="1200" dirty="0">
              <a:solidFill>
                <a:srgbClr val="7F7F7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0015B50C-043D-3959-641F-AE4A7435AB0E}"/>
                  </a:ext>
                </a:extLst>
              </p:cNvPr>
              <p:cNvSpPr txBox="1"/>
              <p:nvPr/>
            </p:nvSpPr>
            <p:spPr bwMode="auto">
              <a:xfrm>
                <a:off x="2952440" y="3202580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image</a:t>
                </a:r>
                <a:r>
                  <a:rPr lang="de-DE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points</a:t>
                </a:r>
                <a:br>
                  <a:rPr lang="de-DE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𝒑</m:t>
                      </m:r>
                    </m:oMath>
                  </m:oMathPara>
                </a14:m>
                <a:endParaRPr lang="de-DE" sz="1200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0015B50C-043D-3959-641F-AE4A7435A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2440" y="3202580"/>
                <a:ext cx="1008112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 Box 75">
                <a:extLst>
                  <a:ext uri="{FF2B5EF4-FFF2-40B4-BE49-F238E27FC236}">
                    <a16:creationId xmlns:a16="http://schemas.microsoft.com/office/drawing/2014/main" id="{4FDAF33B-1F3A-8FB2-0529-BC3C34A1A1F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17004" y="3009251"/>
                <a:ext cx="2695355" cy="712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de-DE" altLang="de-DE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de-DE" altLang="de-DE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altLang="de-DE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altLang="de-DE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de-DE" altLang="de-DE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altLang="de-DE" sz="24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altLang="de-DE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altLang="de-DE" sz="24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bSup>
                      <m:sSubSupPr>
                        <m:ctrlPr>
                          <a:rPr lang="de-DE" altLang="de-DE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altLang="de-DE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de-DE" altLang="de-DE" sz="24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altLang="de-DE" sz="24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de-DE" altLang="de-DE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de-DE" altLang="de-DE" sz="12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br>
                  <a:rPr lang="de-DE" altLang="de-DE" sz="500" dirty="0">
                    <a:solidFill>
                      <a:srgbClr val="7F7F7F"/>
                    </a:solidFill>
                    <a:latin typeface="Calibri" panose="020F0502020204030204" pitchFamily="34" charset="0"/>
                  </a:rPr>
                </a:br>
                <a:r>
                  <a:rPr lang="de-DE" altLang="de-DE" sz="1600" dirty="0" err="1">
                    <a:solidFill>
                      <a:srgbClr val="7F7F7F"/>
                    </a:solidFill>
                    <a:latin typeface="Calibri" panose="020F0502020204030204" pitchFamily="34" charset="0"/>
                  </a:rPr>
                  <a:t>with</a:t>
                </a:r>
                <a:r>
                  <a:rPr lang="de-DE" altLang="de-DE" sz="1600" dirty="0">
                    <a:solidFill>
                      <a:srgbClr val="7F7F7F"/>
                    </a:solidFill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de-DE" altLang="de-DE" sz="1600" b="0" i="1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altLang="de-DE" sz="1600" b="0" i="1" smtClean="0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type m:val="skw"/>
                        <m:ctrlPr>
                          <a:rPr lang="de-DE" altLang="de-DE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altLang="de-DE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altLang="de-DE" sz="1600" i="1">
                            <a:solidFill>
                              <a:srgbClr val="7F7F7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de-DE" altLang="de-DE" sz="2000" dirty="0">
                  <a:solidFill>
                    <a:srgbClr val="7F7F7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6" name="Text Box 75">
                <a:extLst>
                  <a:ext uri="{FF2B5EF4-FFF2-40B4-BE49-F238E27FC236}">
                    <a16:creationId xmlns:a16="http://schemas.microsoft.com/office/drawing/2014/main" id="{4FDAF33B-1F3A-8FB2-0529-BC3C34A1A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7004" y="3009251"/>
                <a:ext cx="2695355" cy="712345"/>
              </a:xfrm>
              <a:prstGeom prst="rect">
                <a:avLst/>
              </a:prstGeom>
              <a:blipFill>
                <a:blip r:embed="rId7"/>
                <a:stretch>
                  <a:fillRect b="-946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 Box 75">
                <a:extLst>
                  <a:ext uri="{FF2B5EF4-FFF2-40B4-BE49-F238E27FC236}">
                    <a16:creationId xmlns:a16="http://schemas.microsoft.com/office/drawing/2014/main" id="{DEB97D68-0215-FF98-F175-3290547535C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17004" y="4460481"/>
                <a:ext cx="269535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24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de-DE" altLang="de-DE" sz="2400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de-DE" altLang="de-DE" sz="2400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de-DE" altLang="de-DE" sz="2400" dirty="0">
                  <a:solidFill>
                    <a:srgbClr val="A5A5A5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7" name="Text Box 75">
                <a:extLst>
                  <a:ext uri="{FF2B5EF4-FFF2-40B4-BE49-F238E27FC236}">
                    <a16:creationId xmlns:a16="http://schemas.microsoft.com/office/drawing/2014/main" id="{DEB97D68-0215-FF98-F175-32905475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7004" y="4460481"/>
                <a:ext cx="269535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itel 2">
            <a:extLst>
              <a:ext uri="{FF2B5EF4-FFF2-40B4-BE49-F238E27FC236}">
                <a16:creationId xmlns:a16="http://schemas.microsoft.com/office/drawing/2014/main" id="{75D719CA-93BB-89FF-7085-04A27180276C}"/>
              </a:ext>
            </a:extLst>
          </p:cNvPr>
          <p:cNvSpPr txBox="1"/>
          <p:nvPr/>
        </p:nvSpPr>
        <p:spPr bwMode="auto">
          <a:xfrm>
            <a:off x="261938" y="318296"/>
            <a:ext cx="8229600" cy="7399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>
              <a:spcBef>
                <a:spcPts val="0"/>
              </a:spcBef>
              <a:buNone/>
              <a:defRPr lang="de-DE" sz="2400" b="1">
                <a:solidFill>
                  <a:srgbClr val="006AA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kumimoji="0" lang="en-US" altLang="de-DE" sz="2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</a:t>
            </a: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nifying </a:t>
            </a:r>
            <a:r>
              <a:rPr lang="en-US" altLang="de-D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“</a:t>
            </a:r>
            <a:r>
              <a:rPr lang="en-US" altLang="de-DE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Anycentric</a:t>
            </a:r>
            <a:r>
              <a:rPr kumimoji="0" lang="en-US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 Pinhole Camera Model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Calibrating </a:t>
            </a:r>
            <a:r>
              <a:rPr lang="en-US" altLang="de-DE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nto-, Tele- and </a:t>
            </a:r>
            <a:r>
              <a:rPr kumimoji="0" lang="en-US" altLang="de-DE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Hypercentric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Lenses</a:t>
            </a:r>
          </a:p>
        </p:txBody>
      </p:sp>
      <p:sp>
        <p:nvSpPr>
          <p:cNvPr id="69" name="Datumsplatzhalter 50">
            <a:extLst>
              <a:ext uri="{FF2B5EF4-FFF2-40B4-BE49-F238E27FC236}">
                <a16:creationId xmlns:a16="http://schemas.microsoft.com/office/drawing/2014/main" id="{F6A65275-C11D-848B-5BBD-60D09D48D807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auto">
          <a:xfrm>
            <a:off x="250829" y="5437194"/>
            <a:ext cx="792163" cy="240771"/>
          </a:xfrm>
        </p:spPr>
        <p:txBody>
          <a:bodyPr/>
          <a:lstStyle/>
          <a:p>
            <a:pPr>
              <a:defRPr/>
            </a:pPr>
            <a:r>
              <a:rPr lang="de-DE" dirty="0"/>
              <a:t>28.08.2024</a:t>
            </a:r>
          </a:p>
        </p:txBody>
      </p:sp>
      <p:sp>
        <p:nvSpPr>
          <p:cNvPr id="70" name="Fußzeilenplatzhalter 51">
            <a:extLst>
              <a:ext uri="{FF2B5EF4-FFF2-40B4-BE49-F238E27FC236}">
                <a16:creationId xmlns:a16="http://schemas.microsoft.com/office/drawing/2014/main" id="{A26CEB61-3A16-EECB-7315-1B4EC69EA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1115616" y="5434693"/>
            <a:ext cx="6192688" cy="240771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AGACSE </a:t>
            </a:r>
            <a:r>
              <a:rPr 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| </a:t>
            </a:r>
            <a:r>
              <a:rPr lang="en-US" alt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de-DE" kern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Anycentric</a:t>
            </a:r>
            <a:r>
              <a:rPr lang="en-US" alt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Pinhole Camera Model </a:t>
            </a:r>
            <a:r>
              <a:rPr lang="de-DE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Simon Hartel, Christian Faber</a:t>
            </a:r>
          </a:p>
        </p:txBody>
      </p:sp>
    </p:spTree>
    <p:extLst>
      <p:ext uri="{BB962C8B-B14F-4D97-AF65-F5344CB8AC3E}">
        <p14:creationId xmlns:p14="http://schemas.microsoft.com/office/powerpoint/2010/main" val="407056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haw">
  <a:themeElements>
    <a:clrScheme name="Benutzerdefiniert 1">
      <a:dk1>
        <a:srgbClr val="272727"/>
      </a:dk1>
      <a:lt1>
        <a:srgbClr val="FFFFFF"/>
      </a:lt1>
      <a:dk2>
        <a:srgbClr val="000000"/>
      </a:dk2>
      <a:lt2>
        <a:srgbClr val="626262"/>
      </a:lt2>
      <a:accent1>
        <a:srgbClr val="78B400"/>
      </a:accent1>
      <a:accent2>
        <a:srgbClr val="4196B4"/>
      </a:accent2>
      <a:accent3>
        <a:srgbClr val="4B9664"/>
      </a:accent3>
      <a:accent4>
        <a:srgbClr val="FFB400"/>
      </a:accent4>
      <a:accent5>
        <a:srgbClr val="325596"/>
      </a:accent5>
      <a:accent6>
        <a:srgbClr val="5F4678"/>
      </a:accent6>
      <a:hlink>
        <a:srgbClr val="2700CE"/>
      </a:hlink>
      <a:folHlink>
        <a:srgbClr val="808080"/>
      </a:folHlink>
    </a:clrScheme>
    <a:fontScheme name="Hochschule Landshut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BE0000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haw</Template>
  <TotalTime>0</TotalTime>
  <Words>170</Words>
  <Application>Microsoft Macintosh PowerPoint</Application>
  <DocSecurity>0</DocSecurity>
  <PresentationFormat>Bildschirmpräsentation (16:10)</PresentationFormat>
  <Paragraphs>39</Paragraphs>
  <Slides>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Calibri</vt:lpstr>
      <vt:lpstr>Cambria Math</vt:lpstr>
      <vt:lpstr>Wingdings</vt:lpstr>
      <vt:lpstr>haw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Simon Hartel</dc:creator>
  <cp:keywords/>
  <dc:description/>
  <cp:lastModifiedBy>Simon Hartel</cp:lastModifiedBy>
  <cp:revision>133</cp:revision>
  <dcterms:created xsi:type="dcterms:W3CDTF">2021-09-10T08:42:05Z</dcterms:created>
  <dcterms:modified xsi:type="dcterms:W3CDTF">2024-08-27T22:21:10Z</dcterms:modified>
  <cp:category/>
  <dc:identifier/>
  <cp:contentStatus/>
  <dc:language/>
  <cp:version/>
</cp:coreProperties>
</file>