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9.xml" ContentType="application/vnd.openxmlformats-officedocument.presentationml.tags+xml"/>
  <Override PartName="/ppt/notesSlides/notesSlide5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18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19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20.xml" ContentType="application/vnd.openxmlformats-officedocument.presentationml.notesSlid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21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22.xml" ContentType="application/vnd.openxmlformats-officedocument.presentationml.notesSlid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23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24.xml" ContentType="application/vnd.openxmlformats-officedocument.presentationml.notesSl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2"/>
  </p:notesMasterIdLst>
  <p:handoutMasterIdLst>
    <p:handoutMasterId r:id="rId43"/>
  </p:handoutMasterIdLst>
  <p:sldIdLst>
    <p:sldId id="466" r:id="rId3"/>
    <p:sldId id="561" r:id="rId4"/>
    <p:sldId id="452" r:id="rId5"/>
    <p:sldId id="425" r:id="rId6"/>
    <p:sldId id="426" r:id="rId7"/>
    <p:sldId id="427" r:id="rId8"/>
    <p:sldId id="428" r:id="rId9"/>
    <p:sldId id="429" r:id="rId10"/>
    <p:sldId id="537" r:id="rId11"/>
    <p:sldId id="538" r:id="rId12"/>
    <p:sldId id="430" r:id="rId13"/>
    <p:sldId id="467" r:id="rId14"/>
    <p:sldId id="593" r:id="rId15"/>
    <p:sldId id="594" r:id="rId16"/>
    <p:sldId id="569" r:id="rId17"/>
    <p:sldId id="581" r:id="rId18"/>
    <p:sldId id="557" r:id="rId19"/>
    <p:sldId id="592" r:id="rId20"/>
    <p:sldId id="591" r:id="rId21"/>
    <p:sldId id="562" r:id="rId22"/>
    <p:sldId id="565" r:id="rId23"/>
    <p:sldId id="547" r:id="rId24"/>
    <p:sldId id="589" r:id="rId25"/>
    <p:sldId id="590" r:id="rId26"/>
    <p:sldId id="545" r:id="rId27"/>
    <p:sldId id="551" r:id="rId28"/>
    <p:sldId id="549" r:id="rId29"/>
    <p:sldId id="507" r:id="rId30"/>
    <p:sldId id="508" r:id="rId31"/>
    <p:sldId id="509" r:id="rId32"/>
    <p:sldId id="510" r:id="rId33"/>
    <p:sldId id="511" r:id="rId34"/>
    <p:sldId id="512" r:id="rId35"/>
    <p:sldId id="584" r:id="rId36"/>
    <p:sldId id="560" r:id="rId37"/>
    <p:sldId id="477" r:id="rId38"/>
    <p:sldId id="552" r:id="rId39"/>
    <p:sldId id="588" r:id="rId40"/>
    <p:sldId id="559" r:id="rId41"/>
  </p:sldIdLst>
  <p:sldSz cx="9144000" cy="6858000" type="screen4x3"/>
  <p:notesSz cx="7102475" cy="10234613"/>
  <p:custDataLst>
    <p:tags r:id="rId45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F00"/>
    <a:srgbClr val="D1FF02"/>
    <a:srgbClr val="AFFF00"/>
    <a:srgbClr val="0000FF"/>
    <a:srgbClr val="FF0000"/>
    <a:srgbClr val="66FF33"/>
    <a:srgbClr val="00FF00"/>
    <a:srgbClr val="33CC33"/>
    <a:srgbClr val="CB3A13"/>
    <a:srgbClr val="B3A6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79" autoAdjust="0"/>
    <p:restoredTop sz="93742" autoAdjust="0"/>
  </p:normalViewPr>
  <p:slideViewPr>
    <p:cSldViewPr>
      <p:cViewPr varScale="1">
        <p:scale>
          <a:sx n="87" d="100"/>
          <a:sy n="87" d="100"/>
        </p:scale>
        <p:origin x="-752" y="-104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8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3" y="1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5253BB7A-AB84-447A-8A52-A6E534AB0A3F}" type="datetimeFigureOut">
              <a:rPr lang="de-DE" smtClean="0"/>
              <a:pPr/>
              <a:t>22/01/16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3" y="9721107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96F97FC2-EACC-4989-A7F1-799486D7DADB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33957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1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90C0CCFA-FE42-460C-A8EB-CC5209EDF7AA}" type="datetimeFigureOut">
              <a:rPr lang="de-DE" smtClean="0"/>
              <a:pPr/>
              <a:t>22/01/16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9721107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7122273A-84D1-44AD-B2F4-5DC40384FCD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8568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1969, man has first</a:t>
            </a:r>
            <a:r>
              <a:rPr lang="en-US" baseline="0" dirty="0" smtClean="0"/>
              <a:t> set foot on the moon, as you can see here on this picture sent around the world by NASA...</a:t>
            </a:r>
          </a:p>
          <a:p>
            <a:r>
              <a:rPr lang="en-US" baseline="0" dirty="0" smtClean="0"/>
              <a:t>Or not? Maybe it was all just a “great moon-landing hoax”, as speculated on various conspiracy-theory websites on the internet?</a:t>
            </a:r>
          </a:p>
          <a:p>
            <a:r>
              <a:rPr lang="en-US" baseline="0" dirty="0" smtClean="0"/>
              <a:t>One fascinating cryptographic question I want to study in my project is: “How can you prove that you are at a specific location?” </a:t>
            </a:r>
          </a:p>
          <a:p>
            <a:r>
              <a:rPr lang="en-US" baseline="0" dirty="0" smtClean="0"/>
              <a:t>More about it later…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D567F-5167-4967-A8E5-D421B42FC65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18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19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link to BB84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30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20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001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21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04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22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23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23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236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26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966880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27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552297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28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267449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29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751178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30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90661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classical impossibility proof by </a:t>
            </a:r>
            <a:r>
              <a:rPr lang="de-CH" sz="1200" dirty="0" smtClean="0">
                <a:solidFill>
                  <a:prstClr val="black"/>
                </a:solidFill>
                <a:cs typeface="Arial" charset="0"/>
              </a:rPr>
              <a:t>[</a:t>
            </a:r>
            <a:r>
              <a:rPr lang="en-US" sz="1200" dirty="0" err="1" smtClean="0">
                <a:solidFill>
                  <a:prstClr val="black"/>
                </a:solidFill>
                <a:cs typeface="Arial" charset="0"/>
              </a:rPr>
              <a:t>Chandran</a:t>
            </a:r>
            <a:r>
              <a:rPr lang="en-US" sz="1200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1200" dirty="0" err="1" smtClean="0">
                <a:solidFill>
                  <a:prstClr val="black"/>
                </a:solidFill>
                <a:cs typeface="Arial" charset="0"/>
              </a:rPr>
              <a:t>Goyal</a:t>
            </a:r>
            <a:r>
              <a:rPr lang="en-US" sz="1200" dirty="0" smtClean="0">
                <a:solidFill>
                  <a:prstClr val="black"/>
                </a:solidFill>
                <a:cs typeface="Arial" charset="0"/>
              </a:rPr>
              <a:t> Moriarty </a:t>
            </a:r>
            <a:r>
              <a:rPr lang="en-US" sz="1200" dirty="0" err="1" smtClean="0">
                <a:solidFill>
                  <a:prstClr val="black"/>
                </a:solidFill>
                <a:cs typeface="Arial" charset="0"/>
              </a:rPr>
              <a:t>Ostrovsky</a:t>
            </a:r>
            <a:r>
              <a:rPr lang="en-US" sz="1200" dirty="0" smtClean="0">
                <a:solidFill>
                  <a:prstClr val="black"/>
                </a:solidFill>
                <a:cs typeface="Arial" charset="0"/>
              </a:rPr>
              <a:t>:  CRYPTO </a:t>
            </a:r>
            <a:r>
              <a:rPr lang="fr-FR" sz="1200" dirty="0" smtClean="0">
                <a:solidFill>
                  <a:prstClr val="black"/>
                </a:solidFill>
                <a:cs typeface="Arial" charset="0"/>
              </a:rPr>
              <a:t>’</a:t>
            </a:r>
            <a:r>
              <a:rPr lang="en-US" sz="1200" dirty="0" smtClean="0">
                <a:solidFill>
                  <a:prstClr val="black"/>
                </a:solidFill>
                <a:cs typeface="Arial" charset="0"/>
              </a:rPr>
              <a:t>09]</a:t>
            </a:r>
          </a:p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78399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only</a:t>
            </a:r>
            <a:r>
              <a:rPr lang="en-US" baseline="0" dirty="0" smtClean="0"/>
              <a:t> scattered relations to logic, I’m afraid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2273A-84D1-44AD-B2F4-5DC40384FCDA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61315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31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472331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32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21862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33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606218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936792-19C2-4404-847B-F48B87598B05}" type="slidenum">
              <a:rPr lang="en-US"/>
              <a:pPr/>
              <a:t>34</a:t>
            </a:fld>
            <a:endParaRPr lang="en-US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410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35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51732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37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l-NL" dirty="0" err="1" smtClean="0"/>
              <a:t>better</a:t>
            </a:r>
            <a:r>
              <a:rPr lang="nl-NL" dirty="0" smtClean="0"/>
              <a:t> picture of </a:t>
            </a:r>
            <a:r>
              <a:rPr lang="nl-NL" dirty="0" err="1" smtClean="0"/>
              <a:t>Schroedinger’s</a:t>
            </a:r>
            <a:r>
              <a:rPr lang="nl-NL" dirty="0" smtClean="0"/>
              <a:t> </a:t>
            </a:r>
            <a:r>
              <a:rPr lang="nl-NL" dirty="0" err="1" smtClean="0"/>
              <a:t>cat</a:t>
            </a:r>
            <a:endParaRPr lang="nl-NL" dirty="0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95253C-43CE-4FA5-8D1D-B63F9AFD4066}" type="slidenum">
              <a:rPr lang="en-US" smtClean="0"/>
              <a:pPr/>
              <a:t>12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9697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936792-19C2-4404-847B-F48B87598B05}" type="slidenum">
              <a:rPr lang="en-US"/>
              <a:pPr/>
              <a:t>13</a:t>
            </a:fld>
            <a:endParaRPr lang="en-US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7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936792-19C2-4404-847B-F48B87598B05}" type="slidenum">
              <a:rPr lang="en-US"/>
              <a:pPr/>
              <a:t>14</a:t>
            </a:fld>
            <a:endParaRPr lang="en-US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41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B955F2-2634-44A8-A66D-EF2C534540B4}" type="slidenum">
              <a:rPr lang="en-US" smtClean="0"/>
              <a:pPr>
                <a:defRPr/>
              </a:pPr>
              <a:t>15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59088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information </a:t>
            </a:r>
            <a:r>
              <a:rPr lang="en-US" dirty="0" err="1" smtClean="0"/>
              <a:t>vs</a:t>
            </a:r>
            <a:r>
              <a:rPr lang="en-US" dirty="0" smtClean="0"/>
              <a:t> disturbance trade-off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252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18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link to BB84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30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Relationship Id="rId3" Type="http://schemas.openxmlformats.org/officeDocument/2006/relationships/image" Target="../media/image2.gi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20" y="285728"/>
            <a:ext cx="857256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22/01/16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43108" y="2500306"/>
            <a:ext cx="6400800" cy="7143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Clicks to edit Master subtitle style</a:t>
            </a:r>
            <a:endParaRPr lang="de-D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22/01/16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22/01/16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22/01/16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22/01/16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22/01/16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22/01/16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22/01/16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22/01/16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22/01/16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929222"/>
          </a:xfrm>
          <a:prstGeom prst="rect">
            <a:avLst/>
          </a:prstGeom>
        </p:spPr>
        <p:txBody>
          <a:bodyPr/>
          <a:lstStyle>
            <a:lvl1pPr>
              <a:buClr>
                <a:srgbClr val="70AD1A"/>
              </a:buClr>
              <a:buSzPct val="100000"/>
              <a:buFont typeface="Wingdings" charset="2"/>
              <a:buChar char="Ø"/>
              <a:defRPr sz="2800">
                <a:latin typeface="+mn-lt"/>
              </a:defRPr>
            </a:lvl1pPr>
            <a:lvl2pPr>
              <a:buClr>
                <a:srgbClr val="F8A30E"/>
              </a:buClr>
              <a:buFont typeface="Wingdings" charset="2"/>
              <a:buChar char="Ø"/>
              <a:defRPr sz="2400">
                <a:latin typeface="+mn-lt"/>
              </a:defRPr>
            </a:lvl2pPr>
            <a:lvl3pPr>
              <a:buClr>
                <a:srgbClr val="F8A30E"/>
              </a:buClr>
              <a:buFont typeface="Wingdings" charset="2"/>
              <a:buChar char="Ø"/>
              <a:defRPr sz="2000">
                <a:latin typeface="+mn-lt"/>
              </a:defRPr>
            </a:lvl3pPr>
            <a:lvl4pPr>
              <a:buClr>
                <a:srgbClr val="F8A30E"/>
              </a:buClr>
              <a:buFont typeface="Wingdings" charset="2"/>
              <a:buChar char="Ø"/>
              <a:defRPr sz="1800">
                <a:latin typeface="+mn-lt"/>
              </a:defRPr>
            </a:lvl4pPr>
            <a:lvl5pPr>
              <a:buClr>
                <a:srgbClr val="F8A30E"/>
              </a:buClr>
              <a:buFont typeface="Wingdings" charset="2"/>
              <a:buChar char="Ø"/>
              <a:defRPr sz="160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22/01/16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5956" y="142852"/>
            <a:ext cx="7572428" cy="928694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9" name="Slide Number Placeholder 15"/>
          <p:cNvSpPr txBox="1">
            <a:spLocks/>
          </p:cNvSpPr>
          <p:nvPr userDrawn="1"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22/01/16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22/01/16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22/01/16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22/01/16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22/01/16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596" y="1571612"/>
            <a:ext cx="4038600" cy="4525963"/>
          </a:xfrm>
          <a:prstGeom prst="rect">
            <a:avLst/>
          </a:prstGeom>
        </p:spPr>
        <p:txBody>
          <a:bodyPr/>
          <a:lstStyle>
            <a:lvl1pPr>
              <a:buFontTx/>
              <a:buBlip>
                <a:blip r:embed="rId2"/>
              </a:buBlip>
              <a:defRPr sz="2400">
                <a:latin typeface="Comic Sans MS" pitchFamily="66" charset="0"/>
              </a:defRPr>
            </a:lvl1pPr>
            <a:lvl2pPr>
              <a:buFontTx/>
              <a:buBlip>
                <a:blip r:embed="rId3"/>
              </a:buBlip>
              <a:defRPr sz="2000">
                <a:latin typeface="Comic Sans MS" pitchFamily="66" charset="0"/>
              </a:defRPr>
            </a:lvl2pPr>
            <a:lvl3pPr>
              <a:defRPr sz="1800">
                <a:latin typeface="Comic Sans MS" pitchFamily="66" charset="0"/>
              </a:defRPr>
            </a:lvl3pPr>
            <a:lvl4pPr>
              <a:defRPr sz="1600">
                <a:latin typeface="Comic Sans MS" pitchFamily="66" charset="0"/>
              </a:defRPr>
            </a:lvl4pPr>
            <a:lvl5pPr>
              <a:defRPr sz="1400">
                <a:latin typeface="Comic Sans MS" pitchFamily="66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22/01/16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4876" y="1571612"/>
            <a:ext cx="4038600" cy="4525963"/>
          </a:xfrm>
          <a:prstGeom prst="rect">
            <a:avLst/>
          </a:prstGeom>
        </p:spPr>
        <p:txBody>
          <a:bodyPr/>
          <a:lstStyle>
            <a:lvl1pPr>
              <a:buFontTx/>
              <a:buBlip>
                <a:blip r:embed="rId2"/>
              </a:buBlip>
              <a:defRPr sz="2400">
                <a:latin typeface="Comic Sans MS" pitchFamily="66" charset="0"/>
              </a:defRPr>
            </a:lvl1pPr>
            <a:lvl2pPr>
              <a:buFontTx/>
              <a:buBlip>
                <a:blip r:embed="rId3"/>
              </a:buBlip>
              <a:defRPr sz="2000">
                <a:latin typeface="Comic Sans MS" pitchFamily="66" charset="0"/>
              </a:defRPr>
            </a:lvl2pPr>
            <a:lvl3pPr>
              <a:defRPr sz="1800">
                <a:latin typeface="Comic Sans MS" pitchFamily="66" charset="0"/>
              </a:defRPr>
            </a:lvl3pPr>
            <a:lvl4pPr>
              <a:defRPr sz="1600">
                <a:latin typeface="Comic Sans MS" pitchFamily="66" charset="0"/>
              </a:defRPr>
            </a:lvl4pPr>
            <a:lvl5pPr>
              <a:defRPr sz="1400">
                <a:latin typeface="Comic Sans MS" pitchFamily="66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95536" y="142852"/>
            <a:ext cx="7572428" cy="928694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22/01/16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22/01/16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23528" y="142852"/>
            <a:ext cx="7572428" cy="928694"/>
          </a:xfrm>
          <a:prstGeom prst="rect">
            <a:avLst/>
          </a:prstGeom>
        </p:spPr>
        <p:txBody>
          <a:bodyPr/>
          <a:lstStyle>
            <a:lvl1pPr algn="l">
              <a:def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22/01/16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22/01/16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22/01/16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1B856-4A37-4E2C-BC39-5564AF927A60}" type="datetimeFigureOut">
              <a:rPr lang="de-DE" smtClean="0"/>
              <a:pPr/>
              <a:t>22/01/16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0E5AA-39C7-4B8A-8B6C-7C5389F208B5}" type="datetimeFigureOut">
              <a:rPr lang="de-DE" smtClean="0"/>
              <a:pPr/>
              <a:t>22/01/16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5" Type="http://schemas.openxmlformats.org/officeDocument/2006/relationships/hyperlink" Target="http://www.qusoft.org/" TargetMode="External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6.png"/><Relationship Id="rId1" Type="http://schemas.openxmlformats.org/officeDocument/2006/relationships/tags" Target="../tags/tag29.xml"/><Relationship Id="rId2" Type="http://schemas.openxmlformats.org/officeDocument/2006/relationships/tags" Target="../tags/tag30.xml"/><Relationship Id="rId3" Type="http://schemas.openxmlformats.org/officeDocument/2006/relationships/tags" Target="../tags/tag31.xml"/><Relationship Id="rId4" Type="http://schemas.openxmlformats.org/officeDocument/2006/relationships/tags" Target="../tags/tag32.xml"/><Relationship Id="rId5" Type="http://schemas.openxmlformats.org/officeDocument/2006/relationships/tags" Target="../tags/tag33.xml"/><Relationship Id="rId6" Type="http://schemas.openxmlformats.org/officeDocument/2006/relationships/tags" Target="../tags/tag34.xml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9.wmf"/><Relationship Id="rId9" Type="http://schemas.openxmlformats.org/officeDocument/2006/relationships/image" Target="../media/image14.png"/><Relationship Id="rId10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4" Type="http://schemas.openxmlformats.org/officeDocument/2006/relationships/tags" Target="../tags/tag38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3.xml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" Type="http://schemas.openxmlformats.org/officeDocument/2006/relationships/tags" Target="../tags/tag35.xml"/><Relationship Id="rId2" Type="http://schemas.openxmlformats.org/officeDocument/2006/relationships/tags" Target="../tags/tag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gif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22.png"/><Relationship Id="rId5" Type="http://schemas.openxmlformats.org/officeDocument/2006/relationships/hyperlink" Target="http://dx.doi.org/10.1103/physrev.47.777" TargetMode="External"/><Relationship Id="rId6" Type="http://schemas.openxmlformats.org/officeDocument/2006/relationships/image" Target="../media/image13.png"/><Relationship Id="rId7" Type="http://schemas.openxmlformats.org/officeDocument/2006/relationships/image" Target="../media/image12.png"/><Relationship Id="rId8" Type="http://schemas.openxmlformats.org/officeDocument/2006/relationships/image" Target="../media/image23.png"/><Relationship Id="rId1" Type="http://schemas.openxmlformats.org/officeDocument/2006/relationships/tags" Target="../tags/tag39.x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png"/><Relationship Id="rId12" Type="http://schemas.openxmlformats.org/officeDocument/2006/relationships/image" Target="../media/image28.png"/><Relationship Id="rId13" Type="http://schemas.openxmlformats.org/officeDocument/2006/relationships/image" Target="../media/image29.png"/><Relationship Id="rId14" Type="http://schemas.openxmlformats.org/officeDocument/2006/relationships/image" Target="../media/image13.png"/><Relationship Id="rId15" Type="http://schemas.openxmlformats.org/officeDocument/2006/relationships/image" Target="../media/image12.png"/><Relationship Id="rId16" Type="http://schemas.openxmlformats.org/officeDocument/2006/relationships/image" Target="../media/image30.png"/><Relationship Id="rId17" Type="http://schemas.openxmlformats.org/officeDocument/2006/relationships/image" Target="../media/image17.jpeg"/><Relationship Id="rId1" Type="http://schemas.openxmlformats.org/officeDocument/2006/relationships/tags" Target="../tags/tag40.xml"/><Relationship Id="rId2" Type="http://schemas.openxmlformats.org/officeDocument/2006/relationships/tags" Target="../tags/tag41.xml"/><Relationship Id="rId3" Type="http://schemas.openxmlformats.org/officeDocument/2006/relationships/tags" Target="../tags/tag42.xml"/><Relationship Id="rId4" Type="http://schemas.openxmlformats.org/officeDocument/2006/relationships/tags" Target="../tags/tag43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6.xml"/><Relationship Id="rId7" Type="http://schemas.openxmlformats.org/officeDocument/2006/relationships/hyperlink" Target="http://journals.aps.org/prl/abstract/10.1103/PhysRevLett.70.1895" TargetMode="External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hyperlink" Target="http://www.idquantique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4" Type="http://schemas.openxmlformats.org/officeDocument/2006/relationships/tags" Target="../tags/tag47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8.xml"/><Relationship Id="rId7" Type="http://schemas.openxmlformats.org/officeDocument/2006/relationships/image" Target="../media/image18.jpe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" Type="http://schemas.openxmlformats.org/officeDocument/2006/relationships/tags" Target="../tags/tag44.xml"/><Relationship Id="rId2" Type="http://schemas.openxmlformats.org/officeDocument/2006/relationships/tags" Target="../tags/tag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4" Type="http://schemas.openxmlformats.org/officeDocument/2006/relationships/image" Target="../media/image13.png"/><Relationship Id="rId5" Type="http://schemas.openxmlformats.org/officeDocument/2006/relationships/image" Target="../media/image33.png"/><Relationship Id="rId6" Type="http://schemas.openxmlformats.org/officeDocument/2006/relationships/hyperlink" Target="http://dx.doi.org/10.1016/j.tcs.2014.05.025" TargetMode="External"/><Relationship Id="rId7" Type="http://schemas.openxmlformats.org/officeDocument/2006/relationships/image" Target="../media/image34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hyperlink" Target="http://www.nasa.gov/" TargetMode="External"/><Relationship Id="rId5" Type="http://schemas.openxmlformats.org/officeDocument/2006/relationships/image" Target="../media/image8.jpeg"/><Relationship Id="rId6" Type="http://schemas.openxmlformats.org/officeDocument/2006/relationships/hyperlink" Target="http://www.unmuseum.org/moonhoax.htm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34.png"/><Relationship Id="rId5" Type="http://schemas.openxmlformats.org/officeDocument/2006/relationships/image" Target="../media/image12.png"/><Relationship Id="rId6" Type="http://schemas.openxmlformats.org/officeDocument/2006/relationships/image" Target="../media/image32.w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34.png"/><Relationship Id="rId5" Type="http://schemas.openxmlformats.org/officeDocument/2006/relationships/image" Target="../media/image12.png"/><Relationship Id="rId6" Type="http://schemas.openxmlformats.org/officeDocument/2006/relationships/image" Target="../media/image32.wmf"/><Relationship Id="rId7" Type="http://schemas.openxmlformats.org/officeDocument/2006/relationships/image" Target="../media/image33.png"/><Relationship Id="rId8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4" Type="http://schemas.openxmlformats.org/officeDocument/2006/relationships/image" Target="../media/image13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4.png"/><Relationship Id="rId8" Type="http://schemas.openxmlformats.org/officeDocument/2006/relationships/image" Target="../media/image36.png"/><Relationship Id="rId9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4" Type="http://schemas.openxmlformats.org/officeDocument/2006/relationships/image" Target="../media/image13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4.png"/><Relationship Id="rId8" Type="http://schemas.openxmlformats.org/officeDocument/2006/relationships/image" Target="../media/image36.png"/><Relationship Id="rId9" Type="http://schemas.openxmlformats.org/officeDocument/2006/relationships/image" Target="../media/image12.png"/><Relationship Id="rId10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hyperlink" Target="http://www.vad1.com/" TargetMode="External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32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png"/><Relationship Id="rId12" Type="http://schemas.openxmlformats.org/officeDocument/2006/relationships/image" Target="../media/image49.png"/><Relationship Id="rId13" Type="http://schemas.openxmlformats.org/officeDocument/2006/relationships/image" Target="../media/image50.png"/><Relationship Id="rId14" Type="http://schemas.openxmlformats.org/officeDocument/2006/relationships/image" Target="../media/image51.png"/><Relationship Id="rId15" Type="http://schemas.openxmlformats.org/officeDocument/2006/relationships/image" Target="../media/image52.png"/><Relationship Id="rId16" Type="http://schemas.openxmlformats.org/officeDocument/2006/relationships/image" Target="../media/image53.emf"/><Relationship Id="rId17" Type="http://schemas.openxmlformats.org/officeDocument/2006/relationships/image" Target="../media/image47.png"/><Relationship Id="rId18" Type="http://schemas.openxmlformats.org/officeDocument/2006/relationships/image" Target="../media/image48.png"/><Relationship Id="rId19" Type="http://schemas.openxmlformats.org/officeDocument/2006/relationships/hyperlink" Target="dx.doi.org%5C10.1007%5C3-540-48285-7_30" TargetMode="External"/><Relationship Id="rId1" Type="http://schemas.openxmlformats.org/officeDocument/2006/relationships/tags" Target="../tags/tag48.xml"/><Relationship Id="rId2" Type="http://schemas.openxmlformats.org/officeDocument/2006/relationships/tags" Target="../tags/tag49.xml"/><Relationship Id="rId3" Type="http://schemas.openxmlformats.org/officeDocument/2006/relationships/tags" Target="../tags/tag50.xml"/><Relationship Id="rId4" Type="http://schemas.openxmlformats.org/officeDocument/2006/relationships/tags" Target="../tags/tag51.xml"/><Relationship Id="rId5" Type="http://schemas.openxmlformats.org/officeDocument/2006/relationships/tags" Target="../tags/tag52.xml"/><Relationship Id="rId6" Type="http://schemas.openxmlformats.org/officeDocument/2006/relationships/tags" Target="../tags/tag53.xml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18.xml"/><Relationship Id="rId9" Type="http://schemas.openxmlformats.org/officeDocument/2006/relationships/image" Target="../media/image44.png"/><Relationship Id="rId10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20" Type="http://schemas.openxmlformats.org/officeDocument/2006/relationships/image" Target="../media/image55.png"/><Relationship Id="rId21" Type="http://schemas.openxmlformats.org/officeDocument/2006/relationships/image" Target="../media/image56.png"/><Relationship Id="rId22" Type="http://schemas.openxmlformats.org/officeDocument/2006/relationships/image" Target="../media/image51.png"/><Relationship Id="rId23" Type="http://schemas.openxmlformats.org/officeDocument/2006/relationships/image" Target="../media/image52.png"/><Relationship Id="rId24" Type="http://schemas.openxmlformats.org/officeDocument/2006/relationships/image" Target="../media/image49.png"/><Relationship Id="rId25" Type="http://schemas.openxmlformats.org/officeDocument/2006/relationships/image" Target="../media/image50.png"/><Relationship Id="rId26" Type="http://schemas.openxmlformats.org/officeDocument/2006/relationships/image" Target="../media/image47.png"/><Relationship Id="rId27" Type="http://schemas.openxmlformats.org/officeDocument/2006/relationships/image" Target="../media/image48.png"/><Relationship Id="rId28" Type="http://schemas.openxmlformats.org/officeDocument/2006/relationships/hyperlink" Target="http://eprint.iacr.org/2009/364" TargetMode="External"/><Relationship Id="rId10" Type="http://schemas.openxmlformats.org/officeDocument/2006/relationships/tags" Target="../tags/tag63.xml"/><Relationship Id="rId11" Type="http://schemas.openxmlformats.org/officeDocument/2006/relationships/tags" Target="../tags/tag64.xml"/><Relationship Id="rId12" Type="http://schemas.openxmlformats.org/officeDocument/2006/relationships/tags" Target="../tags/tag65.xml"/><Relationship Id="rId13" Type="http://schemas.openxmlformats.org/officeDocument/2006/relationships/tags" Target="../tags/tag66.xml"/><Relationship Id="rId14" Type="http://schemas.openxmlformats.org/officeDocument/2006/relationships/slideLayout" Target="../slideLayouts/slideLayout2.xml"/><Relationship Id="rId15" Type="http://schemas.openxmlformats.org/officeDocument/2006/relationships/notesSlide" Target="../notesSlides/notesSlide19.xml"/><Relationship Id="rId16" Type="http://schemas.openxmlformats.org/officeDocument/2006/relationships/image" Target="../media/image44.png"/><Relationship Id="rId17" Type="http://schemas.openxmlformats.org/officeDocument/2006/relationships/image" Target="../media/image45.png"/><Relationship Id="rId18" Type="http://schemas.openxmlformats.org/officeDocument/2006/relationships/image" Target="../media/image46.png"/><Relationship Id="rId19" Type="http://schemas.openxmlformats.org/officeDocument/2006/relationships/image" Target="../media/image54.png"/><Relationship Id="rId1" Type="http://schemas.openxmlformats.org/officeDocument/2006/relationships/tags" Target="../tags/tag54.xml"/><Relationship Id="rId2" Type="http://schemas.openxmlformats.org/officeDocument/2006/relationships/tags" Target="../tags/tag55.xml"/><Relationship Id="rId3" Type="http://schemas.openxmlformats.org/officeDocument/2006/relationships/tags" Target="../tags/tag56.xml"/><Relationship Id="rId4" Type="http://schemas.openxmlformats.org/officeDocument/2006/relationships/tags" Target="../tags/tag57.xml"/><Relationship Id="rId5" Type="http://schemas.openxmlformats.org/officeDocument/2006/relationships/tags" Target="../tags/tag58.xml"/><Relationship Id="rId6" Type="http://schemas.openxmlformats.org/officeDocument/2006/relationships/tags" Target="../tags/tag59.xml"/><Relationship Id="rId7" Type="http://schemas.openxmlformats.org/officeDocument/2006/relationships/tags" Target="../tags/tag60.xml"/><Relationship Id="rId8" Type="http://schemas.openxmlformats.org/officeDocument/2006/relationships/tags" Target="../tags/tag61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75.xml"/><Relationship Id="rId20" Type="http://schemas.openxmlformats.org/officeDocument/2006/relationships/image" Target="../media/image57.png"/><Relationship Id="rId21" Type="http://schemas.openxmlformats.org/officeDocument/2006/relationships/image" Target="../media/image51.png"/><Relationship Id="rId22" Type="http://schemas.openxmlformats.org/officeDocument/2006/relationships/image" Target="../media/image58.png"/><Relationship Id="rId23" Type="http://schemas.openxmlformats.org/officeDocument/2006/relationships/image" Target="../media/image18.jpeg"/><Relationship Id="rId10" Type="http://schemas.openxmlformats.org/officeDocument/2006/relationships/slideLayout" Target="../slideLayouts/slideLayout2.xml"/><Relationship Id="rId11" Type="http://schemas.openxmlformats.org/officeDocument/2006/relationships/notesSlide" Target="../notesSlides/notesSlide20.xml"/><Relationship Id="rId12" Type="http://schemas.openxmlformats.org/officeDocument/2006/relationships/image" Target="../media/image47.png"/><Relationship Id="rId13" Type="http://schemas.openxmlformats.org/officeDocument/2006/relationships/image" Target="../media/image48.png"/><Relationship Id="rId14" Type="http://schemas.openxmlformats.org/officeDocument/2006/relationships/image" Target="../media/image54.png"/><Relationship Id="rId15" Type="http://schemas.openxmlformats.org/officeDocument/2006/relationships/image" Target="../media/image55.png"/><Relationship Id="rId16" Type="http://schemas.openxmlformats.org/officeDocument/2006/relationships/image" Target="../media/image56.png"/><Relationship Id="rId17" Type="http://schemas.openxmlformats.org/officeDocument/2006/relationships/image" Target="../media/image49.png"/><Relationship Id="rId18" Type="http://schemas.openxmlformats.org/officeDocument/2006/relationships/image" Target="../media/image50.png"/><Relationship Id="rId19" Type="http://schemas.openxmlformats.org/officeDocument/2006/relationships/image" Target="../media/image52.png"/><Relationship Id="rId1" Type="http://schemas.openxmlformats.org/officeDocument/2006/relationships/tags" Target="../tags/tag67.xml"/><Relationship Id="rId2" Type="http://schemas.openxmlformats.org/officeDocument/2006/relationships/tags" Target="../tags/tag68.xml"/><Relationship Id="rId3" Type="http://schemas.openxmlformats.org/officeDocument/2006/relationships/tags" Target="../tags/tag69.xml"/><Relationship Id="rId4" Type="http://schemas.openxmlformats.org/officeDocument/2006/relationships/tags" Target="../tags/tag70.xml"/><Relationship Id="rId5" Type="http://schemas.openxmlformats.org/officeDocument/2006/relationships/tags" Target="../tags/tag71.xml"/><Relationship Id="rId6" Type="http://schemas.openxmlformats.org/officeDocument/2006/relationships/tags" Target="../tags/tag72.xml"/><Relationship Id="rId7" Type="http://schemas.openxmlformats.org/officeDocument/2006/relationships/tags" Target="../tags/tag73.xml"/><Relationship Id="rId8" Type="http://schemas.openxmlformats.org/officeDocument/2006/relationships/tags" Target="../tags/tag74.xml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0.png"/><Relationship Id="rId12" Type="http://schemas.openxmlformats.org/officeDocument/2006/relationships/image" Target="../media/image61.png"/><Relationship Id="rId13" Type="http://schemas.openxmlformats.org/officeDocument/2006/relationships/image" Target="../media/image47.png"/><Relationship Id="rId14" Type="http://schemas.openxmlformats.org/officeDocument/2006/relationships/image" Target="../media/image48.png"/><Relationship Id="rId1" Type="http://schemas.openxmlformats.org/officeDocument/2006/relationships/tags" Target="../tags/tag76.xml"/><Relationship Id="rId2" Type="http://schemas.openxmlformats.org/officeDocument/2006/relationships/tags" Target="../tags/tag77.xml"/><Relationship Id="rId3" Type="http://schemas.openxmlformats.org/officeDocument/2006/relationships/tags" Target="../tags/tag78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1.xml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59.png"/><Relationship Id="rId10" Type="http://schemas.openxmlformats.org/officeDocument/2006/relationships/hyperlink" Target="http://arxiv.org/abs/1008.2147" TargetMode="External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3.png"/><Relationship Id="rId12" Type="http://schemas.openxmlformats.org/officeDocument/2006/relationships/image" Target="../media/image64.png"/><Relationship Id="rId13" Type="http://schemas.openxmlformats.org/officeDocument/2006/relationships/image" Target="../media/image65.png"/><Relationship Id="rId14" Type="http://schemas.openxmlformats.org/officeDocument/2006/relationships/image" Target="../media/image18.jpeg"/><Relationship Id="rId1" Type="http://schemas.openxmlformats.org/officeDocument/2006/relationships/tags" Target="../tags/tag79.xml"/><Relationship Id="rId2" Type="http://schemas.openxmlformats.org/officeDocument/2006/relationships/tags" Target="../tags/tag80.xml"/><Relationship Id="rId3" Type="http://schemas.openxmlformats.org/officeDocument/2006/relationships/tags" Target="../tags/tag81.xml"/><Relationship Id="rId4" Type="http://schemas.openxmlformats.org/officeDocument/2006/relationships/tags" Target="../tags/tag82.xml"/><Relationship Id="rId5" Type="http://schemas.openxmlformats.org/officeDocument/2006/relationships/tags" Target="../tags/tag83.xml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22.xml"/><Relationship Id="rId8" Type="http://schemas.openxmlformats.org/officeDocument/2006/relationships/image" Target="../media/image47.png"/><Relationship Id="rId9" Type="http://schemas.openxmlformats.org/officeDocument/2006/relationships/image" Target="../media/image62.png"/><Relationship Id="rId10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3" Type="http://schemas.openxmlformats.org/officeDocument/2006/relationships/image" Target="../media/image17.jpeg"/><Relationship Id="rId14" Type="http://schemas.openxmlformats.org/officeDocument/2006/relationships/image" Target="../media/image13.png"/><Relationship Id="rId15" Type="http://schemas.openxmlformats.org/officeDocument/2006/relationships/image" Target="../media/image12.png"/><Relationship Id="rId1" Type="http://schemas.openxmlformats.org/officeDocument/2006/relationships/tags" Target="../tags/tag84.xml"/><Relationship Id="rId2" Type="http://schemas.openxmlformats.org/officeDocument/2006/relationships/tags" Target="../tags/tag85.xml"/><Relationship Id="rId3" Type="http://schemas.openxmlformats.org/officeDocument/2006/relationships/tags" Target="../tags/tag86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3.xml"/><Relationship Id="rId6" Type="http://schemas.openxmlformats.org/officeDocument/2006/relationships/hyperlink" Target="http://journals.aps.org/prl/abstract/10.1103/PhysRevLett.70.1895" TargetMode="External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4.png"/><Relationship Id="rId12" Type="http://schemas.openxmlformats.org/officeDocument/2006/relationships/image" Target="../media/image65.png"/><Relationship Id="rId13" Type="http://schemas.openxmlformats.org/officeDocument/2006/relationships/image" Target="../media/image17.jpeg"/><Relationship Id="rId14" Type="http://schemas.openxmlformats.org/officeDocument/2006/relationships/image" Target="../media/image25.png"/><Relationship Id="rId1" Type="http://schemas.openxmlformats.org/officeDocument/2006/relationships/tags" Target="../tags/tag87.xml"/><Relationship Id="rId2" Type="http://schemas.openxmlformats.org/officeDocument/2006/relationships/tags" Target="../tags/tag88.xml"/><Relationship Id="rId3" Type="http://schemas.openxmlformats.org/officeDocument/2006/relationships/tags" Target="../tags/tag89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4.xml"/><Relationship Id="rId6" Type="http://schemas.openxmlformats.org/officeDocument/2006/relationships/hyperlink" Target="http://en.wikipedia.org/wiki/Quantum_entanglement" TargetMode="External"/><Relationship Id="rId7" Type="http://schemas.openxmlformats.org/officeDocument/2006/relationships/hyperlink" Target="http://en.wikipedia.org/wiki/Quantum_teleportation" TargetMode="External"/><Relationship Id="rId8" Type="http://schemas.openxmlformats.org/officeDocument/2006/relationships/image" Target="../media/image47.png"/><Relationship Id="rId9" Type="http://schemas.openxmlformats.org/officeDocument/2006/relationships/image" Target="../media/image62.png"/><Relationship Id="rId10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009.2490" TargetMode="External"/><Relationship Id="rId4" Type="http://schemas.openxmlformats.org/officeDocument/2006/relationships/hyperlink" Target="http://arxiv.org/abs/1101.1065" TargetMode="External"/><Relationship Id="rId5" Type="http://schemas.openxmlformats.org/officeDocument/2006/relationships/hyperlink" Target="http://homepages.cwi.nl/~schaffne/positionbasedqcrypto.php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7.jpeg"/><Relationship Id="rId15" Type="http://schemas.openxmlformats.org/officeDocument/2006/relationships/image" Target="../media/image18.jpeg"/><Relationship Id="rId1" Type="http://schemas.openxmlformats.org/officeDocument/2006/relationships/tags" Target="../tags/tag90.xml"/><Relationship Id="rId2" Type="http://schemas.openxmlformats.org/officeDocument/2006/relationships/tags" Target="../tags/tag91.xml"/><Relationship Id="rId3" Type="http://schemas.openxmlformats.org/officeDocument/2006/relationships/tags" Target="../tags/tag92.xml"/><Relationship Id="rId4" Type="http://schemas.openxmlformats.org/officeDocument/2006/relationships/tags" Target="../tags/tag93.xml"/><Relationship Id="rId5" Type="http://schemas.openxmlformats.org/officeDocument/2006/relationships/slideLayout" Target="../slideLayouts/slideLayout2.xml"/><Relationship Id="rId6" Type="http://schemas.openxmlformats.org/officeDocument/2006/relationships/hyperlink" Target="http://en.wikipedia.org/wiki/Quantum_bit" TargetMode="External"/><Relationship Id="rId7" Type="http://schemas.openxmlformats.org/officeDocument/2006/relationships/hyperlink" Target="http://en.wikipedia.org/wiki/No-cloning_theorem" TargetMode="External"/><Relationship Id="rId8" Type="http://schemas.openxmlformats.org/officeDocument/2006/relationships/hyperlink" Target="http://en.wikipedia.org/wiki/Quantum_entanglement" TargetMode="External"/><Relationship Id="rId9" Type="http://schemas.openxmlformats.org/officeDocument/2006/relationships/hyperlink" Target="http://en.wikipedia.org/wiki/Quantum_teleportation" TargetMode="External"/><Relationship Id="rId10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png"/><Relationship Id="rId12" Type="http://schemas.openxmlformats.org/officeDocument/2006/relationships/image" Target="../media/image12.png"/><Relationship Id="rId13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homepages.cwi.nl/~schaffne/positionbasedqcrypto.php" TargetMode="External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hyperlink" Target="http://en.wikipedia.org/wiki/QKD" TargetMode="External"/><Relationship Id="rId9" Type="http://schemas.openxmlformats.org/officeDocument/2006/relationships/image" Target="../media/image32.wmf"/><Relationship Id="rId10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wo.nl" TargetMode="External"/><Relationship Id="rId4" Type="http://schemas.openxmlformats.org/officeDocument/2006/relationships/image" Target="../media/image3.png"/><Relationship Id="rId5" Type="http://schemas.openxmlformats.org/officeDocument/2006/relationships/hyperlink" Target="http://www.cwi.nl" TargetMode="External"/><Relationship Id="rId6" Type="http://schemas.openxmlformats.org/officeDocument/2006/relationships/image" Target="../media/image4.emf"/><Relationship Id="rId7" Type="http://schemas.openxmlformats.org/officeDocument/2006/relationships/hyperlink" Target="http://www.uva.nl" TargetMode="External"/><Relationship Id="rId8" Type="http://schemas.openxmlformats.org/officeDocument/2006/relationships/image" Target="../media/image5.emf"/><Relationship Id="rId9" Type="http://schemas.openxmlformats.org/officeDocument/2006/relationships/hyperlink" Target="http://www.qusoft.org/" TargetMode="External"/><Relationship Id="rId10" Type="http://schemas.openxmlformats.org/officeDocument/2006/relationships/image" Target="../media/image6.png"/><Relationship Id="rId11" Type="http://schemas.openxmlformats.org/officeDocument/2006/relationships/hyperlink" Target="http://arxiv.org/abs/1510.06120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9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4" Type="http://schemas.openxmlformats.org/officeDocument/2006/relationships/tags" Target="../tags/tag6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9.wmf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tags" Target="../tags/tag3.xml"/><Relationship Id="rId2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4" Type="http://schemas.openxmlformats.org/officeDocument/2006/relationships/tags" Target="../tags/tag10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7" Type="http://schemas.openxmlformats.org/officeDocument/2006/relationships/image" Target="../media/image9.wmf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1.png"/><Relationship Id="rId1" Type="http://schemas.openxmlformats.org/officeDocument/2006/relationships/tags" Target="../tags/tag7.xml"/><Relationship Id="rId2" Type="http://schemas.openxmlformats.org/officeDocument/2006/relationships/tags" Target="../tags/tag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4" Type="http://schemas.openxmlformats.org/officeDocument/2006/relationships/tags" Target="../tags/tag14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9.wmf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" Type="http://schemas.openxmlformats.org/officeDocument/2006/relationships/tags" Target="../tags/tag11.xml"/><Relationship Id="rId2" Type="http://schemas.openxmlformats.org/officeDocument/2006/relationships/tags" Target="../tags/tag12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9.wmf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" Type="http://schemas.openxmlformats.org/officeDocument/2006/relationships/tags" Target="../tags/tag15.xml"/><Relationship Id="rId2" Type="http://schemas.openxmlformats.org/officeDocument/2006/relationships/tags" Target="../tags/tag16.xml"/><Relationship Id="rId3" Type="http://schemas.openxmlformats.org/officeDocument/2006/relationships/tags" Target="../tags/tag17.xml"/><Relationship Id="rId4" Type="http://schemas.openxmlformats.org/officeDocument/2006/relationships/tags" Target="../tags/tag18.xml"/><Relationship Id="rId5" Type="http://schemas.openxmlformats.org/officeDocument/2006/relationships/tags" Target="../tags/tag19.xml"/><Relationship Id="rId6" Type="http://schemas.openxmlformats.org/officeDocument/2006/relationships/tags" Target="../tags/tag20.xml"/><Relationship Id="rId7" Type="http://schemas.openxmlformats.org/officeDocument/2006/relationships/tags" Target="../tags/tag21.xml"/><Relationship Id="rId8" Type="http://schemas.openxmlformats.org/officeDocument/2006/relationships/tags" Target="../tags/tag22.xml"/><Relationship Id="rId9" Type="http://schemas.openxmlformats.org/officeDocument/2006/relationships/tags" Target="../tags/tag23.xml"/><Relationship Id="rId10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6.png"/><Relationship Id="rId1" Type="http://schemas.openxmlformats.org/officeDocument/2006/relationships/tags" Target="../tags/tag24.xml"/><Relationship Id="rId2" Type="http://schemas.openxmlformats.org/officeDocument/2006/relationships/tags" Target="../tags/tag25.xml"/><Relationship Id="rId3" Type="http://schemas.openxmlformats.org/officeDocument/2006/relationships/tags" Target="../tags/tag26.xml"/><Relationship Id="rId4" Type="http://schemas.openxmlformats.org/officeDocument/2006/relationships/tags" Target="../tags/tag27.xml"/><Relationship Id="rId5" Type="http://schemas.openxmlformats.org/officeDocument/2006/relationships/tags" Target="../tags/tag28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9.wmf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71472" y="404664"/>
            <a:ext cx="8143932" cy="1152128"/>
          </a:xfrm>
        </p:spPr>
        <p:txBody>
          <a:bodyPr/>
          <a:lstStyle/>
          <a:p>
            <a:r>
              <a:rPr lang="en-US" sz="4800" dirty="0" smtClean="0">
                <a:solidFill>
                  <a:schemeClr val="tx1"/>
                </a:solidFill>
                <a:latin typeface="+mj-lt"/>
              </a:rPr>
              <a:t>Quantum Cryptography</a:t>
            </a:r>
            <a:endParaRPr lang="en-US" sz="4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Picture 43" descr="nwo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5373216"/>
            <a:ext cx="1650868" cy="1270393"/>
          </a:xfrm>
          <a:prstGeom prst="rect">
            <a:avLst/>
          </a:prstGeom>
          <a:noFill/>
        </p:spPr>
      </p:pic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395536" y="1628800"/>
            <a:ext cx="8208912" cy="3456384"/>
          </a:xfrm>
        </p:spPr>
        <p:txBody>
          <a:bodyPr>
            <a:normAutofit fontScale="92500" lnSpcReduction="20000"/>
          </a:bodyPr>
          <a:lstStyle/>
          <a:p>
            <a:r>
              <a:rPr lang="en-US" sz="3500" dirty="0" smtClean="0">
                <a:solidFill>
                  <a:schemeClr val="tx2"/>
                </a:solidFill>
              </a:rPr>
              <a:t>Christian Schaffner</a:t>
            </a:r>
          </a:p>
          <a:p>
            <a:endParaRPr lang="en-US" sz="3500" dirty="0" smtClean="0">
              <a:solidFill>
                <a:schemeClr val="tx2"/>
              </a:solidFill>
            </a:endParaRPr>
          </a:p>
          <a:p>
            <a:pPr algn="r"/>
            <a:r>
              <a:rPr lang="en-US" dirty="0" smtClean="0">
                <a:solidFill>
                  <a:schemeClr val="tx2"/>
                </a:solidFill>
              </a:rPr>
              <a:t>Research Center for Quantum Software</a:t>
            </a:r>
            <a:br>
              <a:rPr lang="en-US" dirty="0" smtClean="0">
                <a:solidFill>
                  <a:schemeClr val="tx2"/>
                </a:solidFill>
              </a:rPr>
            </a:br>
            <a:endParaRPr lang="en-US" dirty="0" smtClean="0">
              <a:solidFill>
                <a:schemeClr val="tx2"/>
              </a:solidFill>
            </a:endParaRPr>
          </a:p>
          <a:p>
            <a:pPr algn="l"/>
            <a:r>
              <a:rPr lang="en-US" dirty="0" smtClean="0">
                <a:solidFill>
                  <a:schemeClr val="tx2"/>
                </a:solidFill>
              </a:rPr>
              <a:t>Institute for Logic, Language and Computation (ILLC)</a:t>
            </a:r>
          </a:p>
          <a:p>
            <a:pPr algn="l"/>
            <a:r>
              <a:rPr lang="en-US" dirty="0" smtClean="0">
                <a:solidFill>
                  <a:schemeClr val="tx2"/>
                </a:solidFill>
              </a:rPr>
              <a:t>University of Amsterdam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pPr algn="r"/>
            <a:r>
              <a:rPr lang="en-US" dirty="0" smtClean="0">
                <a:solidFill>
                  <a:schemeClr val="tx2"/>
                </a:solidFill>
              </a:rPr>
              <a:t>Centrum </a:t>
            </a:r>
            <a:r>
              <a:rPr lang="en-US" dirty="0" err="1" smtClean="0">
                <a:solidFill>
                  <a:schemeClr val="tx2"/>
                </a:solidFill>
              </a:rPr>
              <a:t>Wiskunde</a:t>
            </a:r>
            <a:r>
              <a:rPr lang="en-US" dirty="0" smtClean="0">
                <a:solidFill>
                  <a:schemeClr val="tx2"/>
                </a:solidFill>
              </a:rPr>
              <a:t> &amp; </a:t>
            </a:r>
            <a:r>
              <a:rPr lang="en-US" dirty="0" err="1" smtClean="0">
                <a:solidFill>
                  <a:schemeClr val="tx2"/>
                </a:solidFill>
              </a:rPr>
              <a:t>Informatica</a:t>
            </a:r>
            <a:endParaRPr lang="en-US" dirty="0" smtClean="0">
              <a:solidFill>
                <a:schemeClr val="tx2"/>
              </a:solidFill>
            </a:endParaRPr>
          </a:p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648" y="4293096"/>
            <a:ext cx="1981200" cy="8934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3140968"/>
            <a:ext cx="1131996" cy="1224136"/>
          </a:xfrm>
          <a:prstGeom prst="rect">
            <a:avLst/>
          </a:prstGeom>
        </p:spPr>
      </p:pic>
      <p:sp>
        <p:nvSpPr>
          <p:cNvPr id="16" name="Subtitle 2"/>
          <p:cNvSpPr txBox="1">
            <a:spLocks/>
          </p:cNvSpPr>
          <p:nvPr/>
        </p:nvSpPr>
        <p:spPr>
          <a:xfrm>
            <a:off x="251520" y="5517232"/>
            <a:ext cx="5472608" cy="9361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600" i="1" dirty="0" err="1" smtClean="0">
                <a:solidFill>
                  <a:schemeClr val="tx2"/>
                </a:solidFill>
              </a:rPr>
              <a:t>QuSoft</a:t>
            </a:r>
            <a:r>
              <a:rPr lang="en-US" sz="2600" i="1" dirty="0" smtClean="0">
                <a:solidFill>
                  <a:schemeClr val="tx2"/>
                </a:solidFill>
              </a:rPr>
              <a:t> Seminar</a:t>
            </a:r>
          </a:p>
          <a:p>
            <a:pPr algn="l"/>
            <a:r>
              <a:rPr lang="en-US" sz="2600" i="1" dirty="0" smtClean="0">
                <a:solidFill>
                  <a:schemeClr val="tx2"/>
                </a:solidFill>
              </a:rPr>
              <a:t>Friday, 22 January 2016</a:t>
            </a:r>
            <a:endParaRPr lang="en-US" sz="2600" i="1" dirty="0">
              <a:solidFill>
                <a:schemeClr val="tx2"/>
              </a:solidFill>
            </a:endParaRPr>
          </a:p>
          <a:p>
            <a:pPr algn="l"/>
            <a:endParaRPr lang="en-US" sz="2600" dirty="0" smtClean="0">
              <a:solidFill>
                <a:schemeClr val="tx2"/>
              </a:solidFill>
            </a:endParaRPr>
          </a:p>
          <a:p>
            <a:pPr algn="l"/>
            <a:endParaRPr lang="en-US" dirty="0" smtClean="0">
              <a:solidFill>
                <a:schemeClr val="tx2"/>
              </a:solidFill>
            </a:endParaRPr>
          </a:p>
          <a:p>
            <a:pPr algn="l"/>
            <a:endParaRPr lang="en-US" dirty="0"/>
          </a:p>
        </p:txBody>
      </p:sp>
      <p:pic>
        <p:nvPicPr>
          <p:cNvPr id="2" name="Picture 1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60" y="2420888"/>
            <a:ext cx="2174437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75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023" name="Picture 199" descr="MCj0426072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200"/>
          <p:cNvGrpSpPr>
            <a:grpSpLocks/>
          </p:cNvGrpSpPr>
          <p:nvPr/>
        </p:nvGrpSpPr>
        <p:grpSpPr bwMode="auto">
          <a:xfrm rot="5400000"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62025" name="Oval 201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26" name="Line 202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7" name="Line 203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8" name="Line 204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9" name="Line 205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0" name="Line 206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1" name="Line 207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2" name="Line 208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3" name="Line 209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4" name="Line 210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5" name="Line 211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867" name="Rectangle 4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/>
              <a:t>Measuring Collapses the State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91680" y="1772816"/>
            <a:ext cx="3314742" cy="3315485"/>
            <a:chOff x="2690059" y="2056888"/>
            <a:chExt cx="3314742" cy="3315485"/>
          </a:xfrm>
        </p:grpSpPr>
        <p:sp>
          <p:nvSpPr>
            <p:cNvPr id="461929" name="Oval 105"/>
            <p:cNvSpPr>
              <a:spLocks noChangeArrowheads="1"/>
            </p:cNvSpPr>
            <p:nvPr/>
          </p:nvSpPr>
          <p:spPr bwMode="auto">
            <a:xfrm>
              <a:off x="2905125" y="2265363"/>
              <a:ext cx="2879725" cy="287972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AutoShape 11"/>
            <p:cNvSpPr>
              <a:spLocks noChangeArrowheads="1"/>
            </p:cNvSpPr>
            <p:nvPr/>
          </p:nvSpPr>
          <p:spPr bwMode="auto">
            <a:xfrm rot="5400000">
              <a:off x="2701231" y="3643586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3" name="AutoShape 11"/>
            <p:cNvSpPr>
              <a:spLocks noChangeArrowheads="1"/>
            </p:cNvSpPr>
            <p:nvPr/>
          </p:nvSpPr>
          <p:spPr bwMode="auto">
            <a:xfrm>
              <a:off x="2693276" y="3632200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6" name="AutoShape 11"/>
            <p:cNvSpPr>
              <a:spLocks noChangeArrowheads="1"/>
            </p:cNvSpPr>
            <p:nvPr/>
          </p:nvSpPr>
          <p:spPr bwMode="auto">
            <a:xfrm rot="2697395">
              <a:off x="2690059" y="3639823"/>
              <a:ext cx="3311525" cy="146050"/>
            </a:xfrm>
            <a:prstGeom prst="leftRightArrow">
              <a:avLst>
                <a:gd name="adj1" fmla="val 48834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7" name="AutoShape 11"/>
            <p:cNvSpPr>
              <a:spLocks noChangeArrowheads="1"/>
            </p:cNvSpPr>
            <p:nvPr/>
          </p:nvSpPr>
          <p:spPr bwMode="auto">
            <a:xfrm rot="18897395">
              <a:off x="2687074" y="3639626"/>
              <a:ext cx="3311525" cy="146050"/>
            </a:xfrm>
            <a:prstGeom prst="leftRightArrow">
              <a:avLst>
                <a:gd name="adj1" fmla="val 48818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5292080" y="1700808"/>
            <a:ext cx="457692" cy="460694"/>
            <a:chOff x="4427984" y="692696"/>
            <a:chExt cx="457692" cy="460694"/>
          </a:xfrm>
        </p:grpSpPr>
        <p:sp>
          <p:nvSpPr>
            <p:cNvPr id="142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8" name="Group 28"/>
          <p:cNvGrpSpPr/>
          <p:nvPr/>
        </p:nvGrpSpPr>
        <p:grpSpPr>
          <a:xfrm>
            <a:off x="6156176" y="1700808"/>
            <a:ext cx="457692" cy="460694"/>
            <a:chOff x="4214810" y="2000240"/>
            <a:chExt cx="457692" cy="460694"/>
          </a:xfrm>
        </p:grpSpPr>
        <p:sp>
          <p:nvSpPr>
            <p:cNvPr id="14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0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1" name="Group 28"/>
          <p:cNvGrpSpPr/>
          <p:nvPr/>
        </p:nvGrpSpPr>
        <p:grpSpPr>
          <a:xfrm>
            <a:off x="7596336" y="1744170"/>
            <a:ext cx="457692" cy="460694"/>
            <a:chOff x="4214810" y="2000240"/>
            <a:chExt cx="457692" cy="460694"/>
          </a:xfrm>
        </p:grpSpPr>
        <p:sp>
          <p:nvSpPr>
            <p:cNvPr id="15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3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89" name="Picture 18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772816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0" name="Picture 189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72400" y="1772816"/>
            <a:ext cx="578502" cy="374084"/>
          </a:xfrm>
          <a:prstGeom prst="rect">
            <a:avLst/>
          </a:prstGeom>
          <a:noFill/>
          <a:ln/>
          <a:effectLst/>
        </p:spPr>
      </p:pic>
      <p:grpSp>
        <p:nvGrpSpPr>
          <p:cNvPr id="198" name="Group 90"/>
          <p:cNvGrpSpPr/>
          <p:nvPr/>
        </p:nvGrpSpPr>
        <p:grpSpPr>
          <a:xfrm>
            <a:off x="5292080" y="1124744"/>
            <a:ext cx="457692" cy="460694"/>
            <a:chOff x="6948264" y="2780928"/>
            <a:chExt cx="457692" cy="460694"/>
          </a:xfrm>
        </p:grpSpPr>
        <p:sp>
          <p:nvSpPr>
            <p:cNvPr id="1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2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06" name="Picture 205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207" name="Picture 206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1196752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04" name="Group 28"/>
          <p:cNvGrpSpPr/>
          <p:nvPr/>
        </p:nvGrpSpPr>
        <p:grpSpPr>
          <a:xfrm>
            <a:off x="7668344" y="1124744"/>
            <a:ext cx="457692" cy="460694"/>
            <a:chOff x="4214810" y="2000240"/>
            <a:chExt cx="457692" cy="460694"/>
          </a:xfrm>
        </p:grpSpPr>
        <p:sp>
          <p:nvSpPr>
            <p:cNvPr id="10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156176" y="1124744"/>
            <a:ext cx="457692" cy="460694"/>
            <a:chOff x="7597837" y="2707419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140" name="Line 47"/>
          <p:cNvSpPr>
            <a:spLocks noChangeShapeType="1"/>
          </p:cNvSpPr>
          <p:nvPr/>
        </p:nvSpPr>
        <p:spPr bwMode="auto">
          <a:xfrm rot="13500000" flipH="1">
            <a:off x="2311067" y="2343357"/>
            <a:ext cx="2176575" cy="2158513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355976" y="5784816"/>
            <a:ext cx="1681828" cy="1014868"/>
            <a:chOff x="4355976" y="5784816"/>
            <a:chExt cx="1681828" cy="1014868"/>
          </a:xfrm>
        </p:grpSpPr>
        <p:sp>
          <p:nvSpPr>
            <p:cNvPr id="161" name="Text Box 149"/>
            <p:cNvSpPr txBox="1">
              <a:spLocks noChangeArrowheads="1"/>
            </p:cNvSpPr>
            <p:nvPr/>
          </p:nvSpPr>
          <p:spPr bwMode="auto">
            <a:xfrm>
              <a:off x="4355976" y="6061418"/>
              <a:ext cx="28803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400" b="0" dirty="0" smtClean="0"/>
                <a:t>=</a:t>
              </a:r>
              <a:endParaRPr lang="en-US" b="0" dirty="0"/>
            </a:p>
          </p:txBody>
        </p:sp>
        <p:grpSp>
          <p:nvGrpSpPr>
            <p:cNvPr id="176" name="Group 175"/>
            <p:cNvGrpSpPr/>
            <p:nvPr/>
          </p:nvGrpSpPr>
          <p:grpSpPr>
            <a:xfrm>
              <a:off x="4716016" y="5784816"/>
              <a:ext cx="1321788" cy="1014868"/>
              <a:chOff x="899592" y="5726500"/>
              <a:chExt cx="1321788" cy="1014868"/>
            </a:xfrm>
          </p:grpSpPr>
          <p:pic>
            <p:nvPicPr>
              <p:cNvPr id="177" name="Picture 176" descr="TP_tmp.png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962680" y="5827154"/>
                <a:ext cx="1152704" cy="914214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grpSp>
            <p:nvGrpSpPr>
              <p:cNvPr id="178" name="Group 177"/>
              <p:cNvGrpSpPr/>
              <p:nvPr/>
            </p:nvGrpSpPr>
            <p:grpSpPr>
              <a:xfrm>
                <a:off x="899592" y="5726500"/>
                <a:ext cx="457692" cy="460694"/>
                <a:chOff x="7597837" y="2707419"/>
                <a:chExt cx="457692" cy="460694"/>
              </a:xfrm>
            </p:grpSpPr>
            <p:sp>
              <p:nvSpPr>
                <p:cNvPr id="185" name="Oval 2"/>
                <p:cNvSpPr>
                  <a:spLocks noChangeArrowheads="1"/>
                </p:cNvSpPr>
                <p:nvPr/>
              </p:nvSpPr>
              <p:spPr bwMode="auto">
                <a:xfrm>
                  <a:off x="7597837" y="2707419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" name="Line 5"/>
                <p:cNvSpPr>
                  <a:spLocks noChangeShapeType="1"/>
                </p:cNvSpPr>
                <p:nvPr/>
              </p:nvSpPr>
              <p:spPr bwMode="auto">
                <a:xfrm rot="5400000">
                  <a:off x="7827188" y="2754097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79" name="Group 28"/>
              <p:cNvGrpSpPr/>
              <p:nvPr/>
            </p:nvGrpSpPr>
            <p:grpSpPr>
              <a:xfrm>
                <a:off x="1763688" y="5726500"/>
                <a:ext cx="457692" cy="460694"/>
                <a:chOff x="4214810" y="2000240"/>
                <a:chExt cx="457692" cy="460694"/>
              </a:xfrm>
            </p:grpSpPr>
            <p:sp>
              <p:nvSpPr>
                <p:cNvPr id="180" name="Oval 2"/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1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95" name="Group 137"/>
          <p:cNvGrpSpPr>
            <a:grpSpLocks/>
          </p:cNvGrpSpPr>
          <p:nvPr/>
        </p:nvGrpSpPr>
        <p:grpSpPr bwMode="auto">
          <a:xfrm rot="2700000">
            <a:off x="2432107" y="2225211"/>
            <a:ext cx="2879725" cy="2879725"/>
            <a:chOff x="3833" y="1480"/>
            <a:chExt cx="1814" cy="1814"/>
          </a:xfrm>
        </p:grpSpPr>
        <p:sp>
          <p:nvSpPr>
            <p:cNvPr id="99" name="Oval 13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DDDDDD">
                <a:alpha val="70000"/>
              </a:srgbClr>
            </a:solidFill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00" name="Line 13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1" name="Line 14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2" name="Line 14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0" name="Line 14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1" name="Line 14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2" name="Line 14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3" name="Line 14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4" name="Line 14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5" name="Line 14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6" name="Line 14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2771800" y="2348880"/>
            <a:ext cx="3314742" cy="3315485"/>
            <a:chOff x="2900328" y="2420887"/>
            <a:chExt cx="3314742" cy="3315485"/>
          </a:xfrm>
        </p:grpSpPr>
        <p:grpSp>
          <p:nvGrpSpPr>
            <p:cNvPr id="118" name="Group 117"/>
            <p:cNvGrpSpPr/>
            <p:nvPr/>
          </p:nvGrpSpPr>
          <p:grpSpPr>
            <a:xfrm>
              <a:off x="2900328" y="2420887"/>
              <a:ext cx="3314742" cy="3315485"/>
              <a:chOff x="2690059" y="2056888"/>
              <a:chExt cx="3314742" cy="3315485"/>
            </a:xfrm>
          </p:grpSpPr>
          <p:sp>
            <p:nvSpPr>
              <p:cNvPr id="121" name="Oval 105"/>
              <p:cNvSpPr>
                <a:spLocks noChangeArrowheads="1"/>
              </p:cNvSpPr>
              <p:nvPr/>
            </p:nvSpPr>
            <p:spPr bwMode="auto">
              <a:xfrm>
                <a:off x="2905125" y="2265363"/>
                <a:ext cx="2879725" cy="2879725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" name="AutoShape 11"/>
              <p:cNvSpPr>
                <a:spLocks noChangeArrowheads="1"/>
              </p:cNvSpPr>
              <p:nvPr/>
            </p:nvSpPr>
            <p:spPr bwMode="auto">
              <a:xfrm rot="5400000">
                <a:off x="2701231" y="3643586"/>
                <a:ext cx="3311525" cy="146050"/>
              </a:xfrm>
              <a:prstGeom prst="leftRightArrow">
                <a:avLst>
                  <a:gd name="adj1" fmla="val 48872"/>
                  <a:gd name="adj2" fmla="val 103182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23" name="AutoShape 11"/>
              <p:cNvSpPr>
                <a:spLocks noChangeArrowheads="1"/>
              </p:cNvSpPr>
              <p:nvPr/>
            </p:nvSpPr>
            <p:spPr bwMode="auto">
              <a:xfrm>
                <a:off x="2693276" y="3632200"/>
                <a:ext cx="3311525" cy="146050"/>
              </a:xfrm>
              <a:prstGeom prst="leftRightArrow">
                <a:avLst>
                  <a:gd name="adj1" fmla="val 48872"/>
                  <a:gd name="adj2" fmla="val 103182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24" name="AutoShape 11"/>
              <p:cNvSpPr>
                <a:spLocks noChangeArrowheads="1"/>
              </p:cNvSpPr>
              <p:nvPr/>
            </p:nvSpPr>
            <p:spPr bwMode="auto">
              <a:xfrm rot="2697395">
                <a:off x="2690059" y="3639823"/>
                <a:ext cx="3311525" cy="146050"/>
              </a:xfrm>
              <a:prstGeom prst="leftRightArrow">
                <a:avLst>
                  <a:gd name="adj1" fmla="val 48834"/>
                  <a:gd name="adj2" fmla="val 103182"/>
                </a:avLst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25" name="AutoShape 11"/>
              <p:cNvSpPr>
                <a:spLocks noChangeArrowheads="1"/>
              </p:cNvSpPr>
              <p:nvPr/>
            </p:nvSpPr>
            <p:spPr bwMode="auto">
              <a:xfrm rot="18897395">
                <a:off x="2687074" y="3639626"/>
                <a:ext cx="3311525" cy="146050"/>
              </a:xfrm>
              <a:prstGeom prst="leftRightArrow">
                <a:avLst>
                  <a:gd name="adj1" fmla="val 48818"/>
                  <a:gd name="adj2" fmla="val 103182"/>
                </a:avLst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</p:grpSp>
        <p:sp>
          <p:nvSpPr>
            <p:cNvPr id="120" name="Line 47"/>
            <p:cNvSpPr>
              <a:spLocks noChangeShapeType="1"/>
            </p:cNvSpPr>
            <p:nvPr/>
          </p:nvSpPr>
          <p:spPr bwMode="auto">
            <a:xfrm rot="13500000">
              <a:off x="4535997" y="2624715"/>
              <a:ext cx="0" cy="2953206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 type="triangle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126" name="Group 248"/>
          <p:cNvGrpSpPr>
            <a:grpSpLocks/>
          </p:cNvGrpSpPr>
          <p:nvPr/>
        </p:nvGrpSpPr>
        <p:grpSpPr bwMode="auto">
          <a:xfrm>
            <a:off x="3779912" y="2924944"/>
            <a:ext cx="2880320" cy="2880320"/>
            <a:chOff x="3833" y="1480"/>
            <a:chExt cx="1814" cy="1814"/>
          </a:xfrm>
        </p:grpSpPr>
        <p:sp>
          <p:nvSpPr>
            <p:cNvPr id="127" name="Oval 249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B2B2B2">
                <a:alpha val="7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28" name="Line 250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0" name="Line 251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1" name="Line 252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2" name="Line 253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41" name="Line 254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43" name="Line 255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44" name="Line 256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57" name="Line 257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58" name="Line 258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59" name="Line 259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4" name="Group 213"/>
          <p:cNvGrpSpPr/>
          <p:nvPr/>
        </p:nvGrpSpPr>
        <p:grpSpPr>
          <a:xfrm>
            <a:off x="539552" y="6061903"/>
            <a:ext cx="457692" cy="460694"/>
            <a:chOff x="7597837" y="2707419"/>
            <a:chExt cx="457692" cy="460694"/>
          </a:xfrm>
        </p:grpSpPr>
        <p:sp>
          <p:nvSpPr>
            <p:cNvPr id="215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217" name="Text Box 149"/>
          <p:cNvSpPr txBox="1">
            <a:spLocks noChangeArrowheads="1"/>
          </p:cNvSpPr>
          <p:nvPr/>
        </p:nvSpPr>
        <p:spPr bwMode="auto">
          <a:xfrm>
            <a:off x="1115616" y="6061418"/>
            <a:ext cx="2880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0" dirty="0" smtClean="0"/>
              <a:t>=</a:t>
            </a:r>
            <a:endParaRPr lang="en-US" b="0" dirty="0"/>
          </a:p>
        </p:txBody>
      </p:sp>
      <p:grpSp>
        <p:nvGrpSpPr>
          <p:cNvPr id="7" name="Group 6"/>
          <p:cNvGrpSpPr/>
          <p:nvPr/>
        </p:nvGrpSpPr>
        <p:grpSpPr>
          <a:xfrm>
            <a:off x="1475656" y="5784816"/>
            <a:ext cx="1321788" cy="1014868"/>
            <a:chOff x="1475656" y="5726500"/>
            <a:chExt cx="1321788" cy="1014868"/>
          </a:xfrm>
        </p:grpSpPr>
        <p:pic>
          <p:nvPicPr>
            <p:cNvPr id="205" name="Picture 204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38744" y="5827154"/>
              <a:ext cx="1152704" cy="91421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218" name="Group 28"/>
            <p:cNvGrpSpPr/>
            <p:nvPr/>
          </p:nvGrpSpPr>
          <p:grpSpPr>
            <a:xfrm>
              <a:off x="2339752" y="5726500"/>
              <a:ext cx="457692" cy="460694"/>
              <a:chOff x="4214810" y="2000240"/>
              <a:chExt cx="457692" cy="460694"/>
            </a:xfrm>
          </p:grpSpPr>
          <p:sp>
            <p:nvSpPr>
              <p:cNvPr id="219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0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21" name="Group 28"/>
            <p:cNvGrpSpPr/>
            <p:nvPr/>
          </p:nvGrpSpPr>
          <p:grpSpPr>
            <a:xfrm>
              <a:off x="1475656" y="5726500"/>
              <a:ext cx="457692" cy="460694"/>
              <a:chOff x="4214810" y="2000240"/>
              <a:chExt cx="457692" cy="460694"/>
            </a:xfrm>
          </p:grpSpPr>
          <p:sp>
            <p:nvSpPr>
              <p:cNvPr id="222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2987824" y="6061903"/>
            <a:ext cx="1249780" cy="460694"/>
            <a:chOff x="2987824" y="6061903"/>
            <a:chExt cx="1249780" cy="460694"/>
          </a:xfrm>
        </p:grpSpPr>
        <p:grpSp>
          <p:nvGrpSpPr>
            <p:cNvPr id="154" name="Group 28"/>
            <p:cNvGrpSpPr/>
            <p:nvPr/>
          </p:nvGrpSpPr>
          <p:grpSpPr>
            <a:xfrm>
              <a:off x="3779912" y="6061903"/>
              <a:ext cx="457692" cy="460694"/>
              <a:chOff x="4214810" y="2000240"/>
              <a:chExt cx="457692" cy="460694"/>
            </a:xfrm>
          </p:grpSpPr>
          <p:sp>
            <p:nvSpPr>
              <p:cNvPr id="155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6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cxnSp>
          <p:nvCxnSpPr>
            <p:cNvPr id="5" name="Straight Arrow Connector 4"/>
            <p:cNvCxnSpPr/>
            <p:nvPr/>
          </p:nvCxnSpPr>
          <p:spPr>
            <a:xfrm>
              <a:off x="2987824" y="6292250"/>
              <a:ext cx="5040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6300192" y="6061903"/>
            <a:ext cx="1249780" cy="460694"/>
            <a:chOff x="6300192" y="6061903"/>
            <a:chExt cx="1249780" cy="460694"/>
          </a:xfrm>
        </p:grpSpPr>
        <p:cxnSp>
          <p:nvCxnSpPr>
            <p:cNvPr id="228" name="Straight Arrow Connector 227"/>
            <p:cNvCxnSpPr/>
            <p:nvPr/>
          </p:nvCxnSpPr>
          <p:spPr>
            <a:xfrm>
              <a:off x="6300192" y="6292250"/>
              <a:ext cx="5040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9" name="Group 28"/>
            <p:cNvGrpSpPr/>
            <p:nvPr/>
          </p:nvGrpSpPr>
          <p:grpSpPr>
            <a:xfrm>
              <a:off x="7092280" y="6061903"/>
              <a:ext cx="457692" cy="460694"/>
              <a:chOff x="4214810" y="2000240"/>
              <a:chExt cx="457692" cy="460694"/>
            </a:xfrm>
          </p:grpSpPr>
          <p:sp>
            <p:nvSpPr>
              <p:cNvPr id="23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3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152960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554413" y="3595688"/>
            <a:ext cx="865187" cy="792162"/>
            <a:chOff x="2148" y="2341"/>
            <a:chExt cx="545" cy="499"/>
          </a:xfrm>
        </p:grpSpPr>
        <p:sp>
          <p:nvSpPr>
            <p:cNvPr id="341003" name="Oval 11"/>
            <p:cNvSpPr>
              <a:spLocks noChangeArrowheads="1"/>
            </p:cNvSpPr>
            <p:nvPr/>
          </p:nvSpPr>
          <p:spPr bwMode="auto">
            <a:xfrm>
              <a:off x="2239" y="2432"/>
              <a:ext cx="363" cy="3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 useBgFill="1">
          <p:nvSpPr>
            <p:cNvPr id="341004" name="Rectangle 12"/>
            <p:cNvSpPr>
              <a:spLocks noChangeArrowheads="1"/>
            </p:cNvSpPr>
            <p:nvPr/>
          </p:nvSpPr>
          <p:spPr bwMode="auto">
            <a:xfrm>
              <a:off x="2148" y="2568"/>
              <a:ext cx="545" cy="272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 b="1">
                <a:cs typeface="Arial" charset="0"/>
              </a:endParaRPr>
            </a:p>
          </p:txBody>
        </p:sp>
        <p:sp>
          <p:nvSpPr>
            <p:cNvPr id="341005" name="Line 13"/>
            <p:cNvSpPr>
              <a:spLocks noChangeShapeType="1"/>
            </p:cNvSpPr>
            <p:nvPr/>
          </p:nvSpPr>
          <p:spPr bwMode="auto">
            <a:xfrm flipV="1">
              <a:off x="2420" y="2341"/>
              <a:ext cx="136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/>
              <a:t>Quantum </a:t>
            </a:r>
            <a:r>
              <a:rPr lang="en-US" sz="4000" dirty="0" smtClean="0"/>
              <a:t>Mechanics </a:t>
            </a:r>
            <a:endParaRPr lang="en-US" sz="4000" dirty="0"/>
          </a:p>
        </p:txBody>
      </p:sp>
      <p:sp>
        <p:nvSpPr>
          <p:cNvPr id="341010" name="Text Box 18"/>
          <p:cNvSpPr txBox="1">
            <a:spLocks noChangeArrowheads="1"/>
          </p:cNvSpPr>
          <p:nvPr/>
        </p:nvSpPr>
        <p:spPr bwMode="auto">
          <a:xfrm>
            <a:off x="3636963" y="3021013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>
                <a:cs typeface="Arial" charset="0"/>
              </a:rPr>
              <a:t>with prob. 1 yields 1</a:t>
            </a:r>
            <a:endParaRPr lang="de-CH" sz="2400" b="0" dirty="0">
              <a:cs typeface="Arial" charset="0"/>
            </a:endParaRPr>
          </a:p>
        </p:txBody>
      </p:sp>
      <p:sp>
        <p:nvSpPr>
          <p:cNvPr id="341013" name="Text Box 21"/>
          <p:cNvSpPr txBox="1">
            <a:spLocks noChangeArrowheads="1"/>
          </p:cNvSpPr>
          <p:nvPr/>
        </p:nvSpPr>
        <p:spPr bwMode="auto">
          <a:xfrm>
            <a:off x="539750" y="2924175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Measurements:</a:t>
            </a:r>
            <a:endParaRPr lang="de-CH" sz="2400" dirty="0">
              <a:cs typeface="Arial" charset="0"/>
            </a:endParaRPr>
          </a:p>
        </p:txBody>
      </p:sp>
      <p:sp>
        <p:nvSpPr>
          <p:cNvPr id="341014" name="Rectangle 22"/>
          <p:cNvSpPr>
            <a:spLocks noChangeArrowheads="1"/>
          </p:cNvSpPr>
          <p:nvPr/>
        </p:nvSpPr>
        <p:spPr bwMode="auto">
          <a:xfrm>
            <a:off x="3563938" y="3524250"/>
            <a:ext cx="865187" cy="1008063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5" name="Line 23"/>
          <p:cNvSpPr>
            <a:spLocks noChangeShapeType="1"/>
          </p:cNvSpPr>
          <p:nvPr/>
        </p:nvSpPr>
        <p:spPr bwMode="auto">
          <a:xfrm flipH="1">
            <a:off x="1763713" y="4029075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341016" name="Line 24"/>
          <p:cNvSpPr>
            <a:spLocks noChangeShapeType="1"/>
          </p:cNvSpPr>
          <p:nvPr/>
        </p:nvSpPr>
        <p:spPr bwMode="auto">
          <a:xfrm flipH="1">
            <a:off x="4429125" y="4029075"/>
            <a:ext cx="2232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341022" name="Text Box 30"/>
          <p:cNvSpPr txBox="1">
            <a:spLocks noChangeArrowheads="1"/>
          </p:cNvSpPr>
          <p:nvPr/>
        </p:nvSpPr>
        <p:spPr bwMode="auto">
          <a:xfrm>
            <a:off x="1905000" y="1052736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latin typeface="cmr10" pitchFamily="34" charset="0"/>
                <a:cs typeface="Arial" charset="0"/>
              </a:rPr>
              <a:t>+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smtClean="0">
                <a:cs typeface="Arial" charset="0"/>
              </a:rPr>
              <a:t> </a:t>
            </a:r>
            <a:r>
              <a:rPr lang="en-US" sz="2400" b="0" dirty="0" smtClean="0">
                <a:cs typeface="Arial" charset="0"/>
              </a:rPr>
              <a:t>basis</a:t>
            </a:r>
            <a:endParaRPr lang="de-CH" sz="2400" b="0" dirty="0">
              <a:cs typeface="Arial" charset="0"/>
            </a:endParaRPr>
          </a:p>
        </p:txBody>
      </p:sp>
      <p:sp>
        <p:nvSpPr>
          <p:cNvPr id="341028" name="Text Box 36"/>
          <p:cNvSpPr txBox="1">
            <a:spLocks noChangeArrowheads="1"/>
          </p:cNvSpPr>
          <p:nvPr/>
        </p:nvSpPr>
        <p:spPr bwMode="auto">
          <a:xfrm>
            <a:off x="1905000" y="2060575"/>
            <a:ext cx="1730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latin typeface="cmsy10" pitchFamily="34" charset="0"/>
                <a:cs typeface="Arial" charset="0"/>
              </a:rPr>
              <a:t>£ </a:t>
            </a:r>
            <a:r>
              <a:rPr lang="en-US" sz="2400" b="0" dirty="0">
                <a:cs typeface="Arial" charset="0"/>
              </a:rPr>
              <a:t>basis</a:t>
            </a:r>
            <a:endParaRPr lang="de-CH" sz="2400" b="0" dirty="0">
              <a:cs typeface="Arial" charset="0"/>
            </a:endParaRPr>
          </a:p>
        </p:txBody>
      </p:sp>
      <p:grpSp>
        <p:nvGrpSpPr>
          <p:cNvPr id="15" name="Group 139"/>
          <p:cNvGrpSpPr>
            <a:grpSpLocks/>
          </p:cNvGrpSpPr>
          <p:nvPr/>
        </p:nvGrpSpPr>
        <p:grpSpPr bwMode="auto">
          <a:xfrm>
            <a:off x="3562350" y="5099052"/>
            <a:ext cx="865188" cy="792163"/>
            <a:chOff x="2154" y="1933"/>
            <a:chExt cx="545" cy="499"/>
          </a:xfrm>
        </p:grpSpPr>
        <p:sp>
          <p:nvSpPr>
            <p:cNvPr id="341132" name="Oval 140"/>
            <p:cNvSpPr>
              <a:spLocks noChangeArrowheads="1"/>
            </p:cNvSpPr>
            <p:nvPr/>
          </p:nvSpPr>
          <p:spPr bwMode="auto">
            <a:xfrm>
              <a:off x="2245" y="2024"/>
              <a:ext cx="363" cy="3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 useBgFill="1">
          <p:nvSpPr>
            <p:cNvPr id="341133" name="Rectangle 141"/>
            <p:cNvSpPr>
              <a:spLocks noChangeArrowheads="1"/>
            </p:cNvSpPr>
            <p:nvPr/>
          </p:nvSpPr>
          <p:spPr bwMode="auto">
            <a:xfrm>
              <a:off x="2154" y="2160"/>
              <a:ext cx="545" cy="272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 b="1">
                <a:latin typeface="cmsy10" pitchFamily="34" charset="0"/>
                <a:cs typeface="Arial" charset="0"/>
              </a:endParaRPr>
            </a:p>
          </p:txBody>
        </p:sp>
        <p:sp>
          <p:nvSpPr>
            <p:cNvPr id="341134" name="Line 142"/>
            <p:cNvSpPr>
              <a:spLocks noChangeShapeType="1"/>
            </p:cNvSpPr>
            <p:nvPr/>
          </p:nvSpPr>
          <p:spPr bwMode="auto">
            <a:xfrm flipV="1">
              <a:off x="2426" y="1933"/>
              <a:ext cx="136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341139" name="Line 147"/>
          <p:cNvSpPr>
            <a:spLocks noChangeShapeType="1"/>
          </p:cNvSpPr>
          <p:nvPr/>
        </p:nvSpPr>
        <p:spPr bwMode="auto">
          <a:xfrm rot="10800000">
            <a:off x="1408113" y="5157788"/>
            <a:ext cx="0" cy="574675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341140" name="Text Box 148"/>
          <p:cNvSpPr txBox="1">
            <a:spLocks noChangeArrowheads="1"/>
          </p:cNvSpPr>
          <p:nvPr/>
        </p:nvSpPr>
        <p:spPr bwMode="auto">
          <a:xfrm>
            <a:off x="5075238" y="4941888"/>
            <a:ext cx="3600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>
                <a:cs typeface="Arial" charset="0"/>
              </a:rPr>
              <a:t>with prob. ½ yields 0</a:t>
            </a:r>
          </a:p>
        </p:txBody>
      </p:sp>
      <p:sp>
        <p:nvSpPr>
          <p:cNvPr id="341141" name="Rectangle 149"/>
          <p:cNvSpPr>
            <a:spLocks noChangeArrowheads="1"/>
          </p:cNvSpPr>
          <p:nvPr/>
        </p:nvSpPr>
        <p:spPr bwMode="auto">
          <a:xfrm>
            <a:off x="3562350" y="5011738"/>
            <a:ext cx="865188" cy="100806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142" name="Line 150"/>
          <p:cNvSpPr>
            <a:spLocks noChangeShapeType="1"/>
          </p:cNvSpPr>
          <p:nvPr/>
        </p:nvSpPr>
        <p:spPr bwMode="auto">
          <a:xfrm flipH="1">
            <a:off x="1762125" y="5516563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341143" name="Line 151"/>
          <p:cNvSpPr>
            <a:spLocks noChangeShapeType="1"/>
          </p:cNvSpPr>
          <p:nvPr/>
        </p:nvSpPr>
        <p:spPr bwMode="auto">
          <a:xfrm flipH="1">
            <a:off x="4427538" y="5516563"/>
            <a:ext cx="574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341144" name="Text Box 152"/>
          <p:cNvSpPr txBox="1">
            <a:spLocks noChangeArrowheads="1"/>
          </p:cNvSpPr>
          <p:nvPr/>
        </p:nvSpPr>
        <p:spPr bwMode="auto">
          <a:xfrm>
            <a:off x="5075238" y="5661025"/>
            <a:ext cx="3600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>
                <a:cs typeface="Arial" charset="0"/>
              </a:rPr>
              <a:t>with prob. ½ yields 1</a:t>
            </a:r>
          </a:p>
        </p:txBody>
      </p:sp>
      <p:sp>
        <p:nvSpPr>
          <p:cNvPr id="90" name="Text Box 103"/>
          <p:cNvSpPr txBox="1">
            <a:spLocks noChangeArrowheads="1"/>
          </p:cNvSpPr>
          <p:nvPr/>
        </p:nvSpPr>
        <p:spPr bwMode="auto">
          <a:xfrm>
            <a:off x="4401765" y="4129548"/>
            <a:ext cx="62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 smtClean="0">
                <a:cs typeface="Arial" charset="0"/>
              </a:rPr>
              <a:t>0/1</a:t>
            </a:r>
            <a:endParaRPr lang="de-CH" sz="2400" b="0" dirty="0">
              <a:cs typeface="Arial" charset="0"/>
            </a:endParaRPr>
          </a:p>
        </p:txBody>
      </p:sp>
      <p:sp>
        <p:nvSpPr>
          <p:cNvPr id="91" name="Text Box 103"/>
          <p:cNvSpPr txBox="1">
            <a:spLocks noChangeArrowheads="1"/>
          </p:cNvSpPr>
          <p:nvPr/>
        </p:nvSpPr>
        <p:spPr bwMode="auto">
          <a:xfrm>
            <a:off x="4416513" y="5678133"/>
            <a:ext cx="62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 smtClean="0">
                <a:cs typeface="Arial" charset="0"/>
              </a:rPr>
              <a:t>0/1</a:t>
            </a:r>
            <a:endParaRPr lang="de-CH" sz="2400" b="0" dirty="0">
              <a:cs typeface="Arial" charset="0"/>
            </a:endParaRPr>
          </a:p>
        </p:txBody>
      </p:sp>
      <p:grpSp>
        <p:nvGrpSpPr>
          <p:cNvPr id="92" name="Group 28"/>
          <p:cNvGrpSpPr/>
          <p:nvPr/>
        </p:nvGrpSpPr>
        <p:grpSpPr>
          <a:xfrm>
            <a:off x="6300192" y="908760"/>
            <a:ext cx="720000" cy="720000"/>
            <a:chOff x="4214810" y="2000240"/>
            <a:chExt cx="457692" cy="460694"/>
          </a:xfrm>
        </p:grpSpPr>
        <p:sp>
          <p:nvSpPr>
            <p:cNvPr id="93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94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3851919" y="908760"/>
            <a:ext cx="720000" cy="720000"/>
            <a:chOff x="7597837" y="2707419"/>
            <a:chExt cx="457692" cy="460694"/>
          </a:xfrm>
        </p:grpSpPr>
        <p:sp>
          <p:nvSpPr>
            <p:cNvPr id="96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97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98" name="Group 90"/>
          <p:cNvGrpSpPr/>
          <p:nvPr/>
        </p:nvGrpSpPr>
        <p:grpSpPr>
          <a:xfrm>
            <a:off x="971600" y="908720"/>
            <a:ext cx="720080" cy="720080"/>
            <a:chOff x="6948264" y="2780928"/>
            <a:chExt cx="457692" cy="460694"/>
          </a:xfrm>
        </p:grpSpPr>
        <p:sp>
          <p:nvSpPr>
            <p:cNvPr id="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03" name="Group 102"/>
          <p:cNvGrpSpPr/>
          <p:nvPr/>
        </p:nvGrpSpPr>
        <p:grpSpPr>
          <a:xfrm>
            <a:off x="971600" y="1916832"/>
            <a:ext cx="720000" cy="720000"/>
            <a:chOff x="4427984" y="692696"/>
            <a:chExt cx="457692" cy="460694"/>
          </a:xfrm>
        </p:grpSpPr>
        <p:sp>
          <p:nvSpPr>
            <p:cNvPr id="104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28"/>
          <p:cNvGrpSpPr/>
          <p:nvPr/>
        </p:nvGrpSpPr>
        <p:grpSpPr>
          <a:xfrm>
            <a:off x="3851920" y="1916832"/>
            <a:ext cx="720000" cy="720000"/>
            <a:chOff x="4214810" y="2000240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0" name="Group 28"/>
          <p:cNvGrpSpPr/>
          <p:nvPr/>
        </p:nvGrpSpPr>
        <p:grpSpPr>
          <a:xfrm>
            <a:off x="6300192" y="1916832"/>
            <a:ext cx="720000" cy="720000"/>
            <a:chOff x="4214810" y="2000240"/>
            <a:chExt cx="457692" cy="460694"/>
          </a:xfrm>
        </p:grpSpPr>
        <p:sp>
          <p:nvSpPr>
            <p:cNvPr id="111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6" name="Group 28"/>
          <p:cNvGrpSpPr/>
          <p:nvPr/>
        </p:nvGrpSpPr>
        <p:grpSpPr>
          <a:xfrm>
            <a:off x="899672" y="3645024"/>
            <a:ext cx="720000" cy="720000"/>
            <a:chOff x="4214810" y="2000240"/>
            <a:chExt cx="457692" cy="460694"/>
          </a:xfrm>
        </p:grpSpPr>
        <p:sp>
          <p:nvSpPr>
            <p:cNvPr id="117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8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9" name="Group 28"/>
          <p:cNvGrpSpPr/>
          <p:nvPr/>
        </p:nvGrpSpPr>
        <p:grpSpPr>
          <a:xfrm>
            <a:off x="6804248" y="3717032"/>
            <a:ext cx="720000" cy="720000"/>
            <a:chOff x="4214810" y="2000240"/>
            <a:chExt cx="457692" cy="460694"/>
          </a:xfrm>
        </p:grpSpPr>
        <p:sp>
          <p:nvSpPr>
            <p:cNvPr id="120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1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22" name="Group 90"/>
          <p:cNvGrpSpPr/>
          <p:nvPr/>
        </p:nvGrpSpPr>
        <p:grpSpPr>
          <a:xfrm>
            <a:off x="3753624" y="3974640"/>
            <a:ext cx="504000" cy="504000"/>
            <a:chOff x="6948264" y="2780928"/>
            <a:chExt cx="457692" cy="460694"/>
          </a:xfrm>
        </p:grpSpPr>
        <p:sp>
          <p:nvSpPr>
            <p:cNvPr id="123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24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25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26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27" name="Group 28"/>
          <p:cNvGrpSpPr/>
          <p:nvPr/>
        </p:nvGrpSpPr>
        <p:grpSpPr>
          <a:xfrm>
            <a:off x="899592" y="5157192"/>
            <a:ext cx="720000" cy="720000"/>
            <a:chOff x="4214810" y="2000240"/>
            <a:chExt cx="457692" cy="460694"/>
          </a:xfrm>
        </p:grpSpPr>
        <p:sp>
          <p:nvSpPr>
            <p:cNvPr id="128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9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3757108" y="5460464"/>
            <a:ext cx="504000" cy="504000"/>
            <a:chOff x="4427984" y="692696"/>
            <a:chExt cx="457692" cy="460694"/>
          </a:xfrm>
        </p:grpSpPr>
        <p:sp>
          <p:nvSpPr>
            <p:cNvPr id="131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2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33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34" name="Group 28"/>
          <p:cNvGrpSpPr/>
          <p:nvPr/>
        </p:nvGrpSpPr>
        <p:grpSpPr>
          <a:xfrm>
            <a:off x="8028384" y="4725144"/>
            <a:ext cx="720000" cy="720000"/>
            <a:chOff x="4214810" y="2000240"/>
            <a:chExt cx="457692" cy="460694"/>
          </a:xfrm>
        </p:grpSpPr>
        <p:sp>
          <p:nvSpPr>
            <p:cNvPr id="13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6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37" name="Group 28"/>
          <p:cNvGrpSpPr/>
          <p:nvPr/>
        </p:nvGrpSpPr>
        <p:grpSpPr>
          <a:xfrm>
            <a:off x="8028384" y="5661248"/>
            <a:ext cx="720000" cy="720000"/>
            <a:chOff x="4214810" y="2000240"/>
            <a:chExt cx="457692" cy="460694"/>
          </a:xfrm>
        </p:grpSpPr>
        <p:sp>
          <p:nvSpPr>
            <p:cNvPr id="138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9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43" name="Picture 142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932040" y="2060848"/>
            <a:ext cx="690067" cy="446227"/>
          </a:xfrm>
          <a:prstGeom prst="rect">
            <a:avLst/>
          </a:prstGeom>
          <a:noFill/>
          <a:ln/>
          <a:effectLst/>
        </p:spPr>
      </p:pic>
      <p:pic>
        <p:nvPicPr>
          <p:cNvPr id="144" name="Picture 143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345631" y="2076843"/>
            <a:ext cx="690067" cy="446227"/>
          </a:xfrm>
          <a:prstGeom prst="rect">
            <a:avLst/>
          </a:prstGeom>
          <a:noFill/>
          <a:ln/>
          <a:effectLst/>
        </p:spPr>
      </p:pic>
      <p:pic>
        <p:nvPicPr>
          <p:cNvPr id="145" name="Picture 144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932040" y="1124744"/>
            <a:ext cx="690067" cy="487680"/>
          </a:xfrm>
          <a:prstGeom prst="rect">
            <a:avLst/>
          </a:prstGeom>
          <a:noFill/>
          <a:ln/>
          <a:effectLst/>
        </p:spPr>
      </p:pic>
      <p:pic>
        <p:nvPicPr>
          <p:cNvPr id="146" name="Picture 145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345631" y="1095400"/>
            <a:ext cx="690067" cy="48768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1010" grpId="0"/>
      <p:bldP spid="341013" grpId="0"/>
      <p:bldP spid="341014" grpId="0" animBg="1"/>
      <p:bldP spid="341015" grpId="0" animBg="1"/>
      <p:bldP spid="341016" grpId="0" animBg="1"/>
      <p:bldP spid="341140" grpId="0"/>
      <p:bldP spid="341141" grpId="0" animBg="1"/>
      <p:bldP spid="341142" grpId="0" animBg="1"/>
      <p:bldP spid="341143" grpId="0" animBg="1"/>
      <p:bldP spid="341144" grpId="0"/>
      <p:bldP spid="90" grpId="0"/>
      <p:bldP spid="9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426816" y="2865130"/>
            <a:ext cx="788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+mj-lt"/>
                <a:cs typeface="Arial" charset="0"/>
              </a:rPr>
              <a:t>Wonderland of  Quantum Mechanics</a:t>
            </a:r>
            <a:endParaRPr lang="en-US" sz="4000" dirty="0">
              <a:latin typeface="+mj-lt"/>
              <a:cs typeface="Arial" charset="0"/>
            </a:endParaRPr>
          </a:p>
        </p:txBody>
      </p:sp>
      <p:pic>
        <p:nvPicPr>
          <p:cNvPr id="5" name="Picture 2" descr="startrek-be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3645024"/>
            <a:ext cx="2016224" cy="2976331"/>
          </a:xfrm>
          <a:prstGeom prst="rect">
            <a:avLst/>
          </a:prstGeom>
          <a:noFill/>
        </p:spPr>
      </p:pic>
      <p:pic>
        <p:nvPicPr>
          <p:cNvPr id="6" name="Picture 9" descr="doll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789040"/>
            <a:ext cx="1878371" cy="1728191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2627784" y="5589240"/>
            <a:ext cx="3744416" cy="1008062"/>
            <a:chOff x="395536" y="4509120"/>
            <a:chExt cx="3744416" cy="1008062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auto">
            <a:xfrm rot="16200000">
              <a:off x="1763713" y="3140943"/>
              <a:ext cx="1008062" cy="3744416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8" name="Oval 56"/>
            <p:cNvSpPr>
              <a:spLocks noChangeArrowheads="1"/>
            </p:cNvSpPr>
            <p:nvPr/>
          </p:nvSpPr>
          <p:spPr bwMode="auto">
            <a:xfrm rot="16200000">
              <a:off x="1285825" y="4652789"/>
              <a:ext cx="719138" cy="720725"/>
            </a:xfrm>
            <a:prstGeom prst="ellipse">
              <a:avLst/>
            </a:prstGeom>
            <a:solidFill>
              <a:srgbClr val="66FF33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CH">
                <a:solidFill>
                  <a:schemeClr val="lt1"/>
                </a:solidFill>
              </a:endParaRPr>
            </a:p>
          </p:txBody>
        </p:sp>
        <p:sp>
          <p:nvSpPr>
            <p:cNvPr id="9" name="Line 57"/>
            <p:cNvSpPr>
              <a:spLocks noChangeShapeType="1"/>
            </p:cNvSpPr>
            <p:nvPr/>
          </p:nvSpPr>
          <p:spPr bwMode="auto">
            <a:xfrm rot="5400000">
              <a:off x="1645394" y="4725020"/>
              <a:ext cx="0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0" name="Line 58"/>
            <p:cNvSpPr>
              <a:spLocks noChangeShapeType="1"/>
            </p:cNvSpPr>
            <p:nvPr/>
          </p:nvSpPr>
          <p:spPr bwMode="auto">
            <a:xfrm rot="10800000">
              <a:off x="1645394" y="4725020"/>
              <a:ext cx="0" cy="576262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1" name="Line 59"/>
            <p:cNvSpPr>
              <a:spLocks noChangeShapeType="1"/>
            </p:cNvSpPr>
            <p:nvPr/>
          </p:nvSpPr>
          <p:spPr bwMode="auto">
            <a:xfrm rot="8100000">
              <a:off x="1643806" y="4726607"/>
              <a:ext cx="1588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2" name="Line 60"/>
            <p:cNvSpPr>
              <a:spLocks noChangeShapeType="1"/>
            </p:cNvSpPr>
            <p:nvPr/>
          </p:nvSpPr>
          <p:spPr bwMode="auto">
            <a:xfrm rot="13500000">
              <a:off x="1645394" y="4728195"/>
              <a:ext cx="1588" cy="576263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3" name="Oval 92"/>
            <p:cNvSpPr>
              <a:spLocks noChangeArrowheads="1"/>
            </p:cNvSpPr>
            <p:nvPr/>
          </p:nvSpPr>
          <p:spPr bwMode="auto">
            <a:xfrm rot="16200000">
              <a:off x="2556296" y="4652789"/>
              <a:ext cx="719138" cy="720725"/>
            </a:xfrm>
            <a:prstGeom prst="ellipse">
              <a:avLst/>
            </a:prstGeom>
            <a:solidFill>
              <a:srgbClr val="66FF33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CH">
                <a:solidFill>
                  <a:schemeClr val="lt1"/>
                </a:solidFill>
              </a:endParaRPr>
            </a:p>
          </p:txBody>
        </p:sp>
        <p:sp>
          <p:nvSpPr>
            <p:cNvPr id="14" name="Line 93"/>
            <p:cNvSpPr>
              <a:spLocks noChangeShapeType="1"/>
            </p:cNvSpPr>
            <p:nvPr/>
          </p:nvSpPr>
          <p:spPr bwMode="auto">
            <a:xfrm rot="5400000">
              <a:off x="2915865" y="4725020"/>
              <a:ext cx="0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5" name="Line 94"/>
            <p:cNvSpPr>
              <a:spLocks noChangeShapeType="1"/>
            </p:cNvSpPr>
            <p:nvPr/>
          </p:nvSpPr>
          <p:spPr bwMode="auto">
            <a:xfrm rot="10800000">
              <a:off x="2915865" y="4725020"/>
              <a:ext cx="0" cy="576262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6" name="Line 95"/>
            <p:cNvSpPr>
              <a:spLocks noChangeShapeType="1"/>
            </p:cNvSpPr>
            <p:nvPr/>
          </p:nvSpPr>
          <p:spPr bwMode="auto">
            <a:xfrm rot="8100000">
              <a:off x="2914277" y="4726607"/>
              <a:ext cx="1588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7" name="Line 96"/>
            <p:cNvSpPr>
              <a:spLocks noChangeShapeType="1"/>
            </p:cNvSpPr>
            <p:nvPr/>
          </p:nvSpPr>
          <p:spPr bwMode="auto">
            <a:xfrm rot="13500000">
              <a:off x="2915865" y="4728195"/>
              <a:ext cx="1588" cy="576263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</p:grpSp>
      <p:pic>
        <p:nvPicPr>
          <p:cNvPr id="20" name="Picture 9" descr="doll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3789040"/>
            <a:ext cx="1878371" cy="1728191"/>
          </a:xfrm>
          <a:prstGeom prst="rect">
            <a:avLst/>
          </a:prstGeom>
          <a:noFill/>
        </p:spPr>
      </p:pic>
      <p:pic>
        <p:nvPicPr>
          <p:cNvPr id="21" name="Picture 15" descr="ZeroOneLarge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908720"/>
            <a:ext cx="10287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8104" y="332656"/>
            <a:ext cx="3084230" cy="24482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620688"/>
            <a:ext cx="3663558" cy="195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6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85" name="Rectangle 9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713787" cy="647700"/>
          </a:xfrm>
        </p:spPr>
        <p:txBody>
          <a:bodyPr/>
          <a:lstStyle/>
          <a:p>
            <a:r>
              <a:rPr lang="en-US" dirty="0" smtClean="0"/>
              <a:t>EPR Pairs</a:t>
            </a:r>
            <a:endParaRPr lang="en-US" dirty="0"/>
          </a:p>
        </p:txBody>
      </p:sp>
      <p:sp>
        <p:nvSpPr>
          <p:cNvPr id="255030" name="Oval 54"/>
          <p:cNvSpPr>
            <a:spLocks noChangeArrowheads="1"/>
          </p:cNvSpPr>
          <p:nvPr/>
        </p:nvSpPr>
        <p:spPr bwMode="auto">
          <a:xfrm>
            <a:off x="1403648" y="2204864"/>
            <a:ext cx="1008062" cy="2160240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FF9900">
                  <a:gamma/>
                  <a:shade val="46275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55032" name="Oval 56"/>
          <p:cNvSpPr>
            <a:spLocks noChangeArrowheads="1"/>
          </p:cNvSpPr>
          <p:nvPr/>
        </p:nvSpPr>
        <p:spPr bwMode="auto">
          <a:xfrm>
            <a:off x="1548110" y="2302271"/>
            <a:ext cx="719138" cy="720725"/>
          </a:xfrm>
          <a:prstGeom prst="ellipse">
            <a:avLst/>
          </a:prstGeom>
          <a:solidFill>
            <a:srgbClr val="66FF33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de-CH">
              <a:solidFill>
                <a:schemeClr val="lt1"/>
              </a:solidFill>
            </a:endParaRPr>
          </a:p>
        </p:txBody>
      </p:sp>
      <p:sp>
        <p:nvSpPr>
          <p:cNvPr id="255033" name="Line 57"/>
          <p:cNvSpPr>
            <a:spLocks noChangeShapeType="1"/>
          </p:cNvSpPr>
          <p:nvPr/>
        </p:nvSpPr>
        <p:spPr bwMode="auto">
          <a:xfrm rot="10800000">
            <a:off x="1908473" y="2375296"/>
            <a:ext cx="0" cy="57467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/>
          </a:p>
        </p:txBody>
      </p:sp>
      <p:sp>
        <p:nvSpPr>
          <p:cNvPr id="255034" name="Line 58"/>
          <p:cNvSpPr>
            <a:spLocks noChangeShapeType="1"/>
          </p:cNvSpPr>
          <p:nvPr/>
        </p:nvSpPr>
        <p:spPr bwMode="auto">
          <a:xfrm rot="-5400000">
            <a:off x="1907679" y="2374503"/>
            <a:ext cx="0" cy="576262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/>
          </a:p>
        </p:txBody>
      </p:sp>
      <p:sp>
        <p:nvSpPr>
          <p:cNvPr id="255035" name="Line 59"/>
          <p:cNvSpPr>
            <a:spLocks noChangeShapeType="1"/>
          </p:cNvSpPr>
          <p:nvPr/>
        </p:nvSpPr>
        <p:spPr bwMode="auto">
          <a:xfrm rot="13500000">
            <a:off x="1906092" y="2374502"/>
            <a:ext cx="1588" cy="57467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/>
          </a:p>
        </p:txBody>
      </p:sp>
      <p:sp>
        <p:nvSpPr>
          <p:cNvPr id="255036" name="Line 60"/>
          <p:cNvSpPr>
            <a:spLocks noChangeShapeType="1"/>
          </p:cNvSpPr>
          <p:nvPr/>
        </p:nvSpPr>
        <p:spPr bwMode="auto">
          <a:xfrm rot="-2700000">
            <a:off x="1903710" y="2375296"/>
            <a:ext cx="1588" cy="576263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/>
          </a:p>
        </p:txBody>
      </p:sp>
      <p:grpSp>
        <p:nvGrpSpPr>
          <p:cNvPr id="61" name="Group 60"/>
          <p:cNvGrpSpPr/>
          <p:nvPr/>
        </p:nvGrpSpPr>
        <p:grpSpPr>
          <a:xfrm>
            <a:off x="2340149" y="2156991"/>
            <a:ext cx="2087562" cy="1008062"/>
            <a:chOff x="2340149" y="2156991"/>
            <a:chExt cx="2087562" cy="1008062"/>
          </a:xfrm>
        </p:grpSpPr>
        <p:grpSp>
          <p:nvGrpSpPr>
            <p:cNvPr id="102" name="Group 10"/>
            <p:cNvGrpSpPr>
              <a:grpSpLocks/>
            </p:cNvGrpSpPr>
            <p:nvPr/>
          </p:nvGrpSpPr>
          <p:grpSpPr bwMode="auto">
            <a:xfrm>
              <a:off x="2987849" y="2230016"/>
              <a:ext cx="865187" cy="792162"/>
              <a:chOff x="2148" y="2341"/>
              <a:chExt cx="545" cy="499"/>
            </a:xfrm>
          </p:grpSpPr>
          <p:sp>
            <p:nvSpPr>
              <p:cNvPr id="103" name="Oval 11"/>
              <p:cNvSpPr>
                <a:spLocks noChangeArrowheads="1"/>
              </p:cNvSpPr>
              <p:nvPr/>
            </p:nvSpPr>
            <p:spPr bwMode="auto">
              <a:xfrm>
                <a:off x="2239" y="2432"/>
                <a:ext cx="363" cy="363"/>
              </a:xfrm>
              <a:prstGeom prst="ellipse">
                <a:avLst/>
              </a:prstGeom>
              <a:noFill/>
              <a:ln w="508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104" name="Rectangle 12"/>
              <p:cNvSpPr>
                <a:spLocks noChangeArrowheads="1"/>
              </p:cNvSpPr>
              <p:nvPr/>
            </p:nvSpPr>
            <p:spPr bwMode="auto">
              <a:xfrm>
                <a:off x="2148" y="2568"/>
                <a:ext cx="545" cy="272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105" name="Line 13"/>
              <p:cNvSpPr>
                <a:spLocks noChangeShapeType="1"/>
              </p:cNvSpPr>
              <p:nvPr/>
            </p:nvSpPr>
            <p:spPr bwMode="auto">
              <a:xfrm flipV="1">
                <a:off x="2420" y="2341"/>
                <a:ext cx="136" cy="1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  <p:grpSp>
          <p:nvGrpSpPr>
            <p:cNvPr id="108" name="Group 90"/>
            <p:cNvGrpSpPr/>
            <p:nvPr/>
          </p:nvGrpSpPr>
          <p:grpSpPr>
            <a:xfrm>
              <a:off x="3187060" y="2608968"/>
              <a:ext cx="504000" cy="504000"/>
              <a:chOff x="6948264" y="2780928"/>
              <a:chExt cx="457692" cy="460694"/>
            </a:xfrm>
          </p:grpSpPr>
          <p:sp>
            <p:nvSpPr>
              <p:cNvPr id="109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110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11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12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  <p:sp>
          <p:nvSpPr>
            <p:cNvPr id="255031" name="Rectangle 55"/>
            <p:cNvSpPr>
              <a:spLocks noChangeArrowheads="1"/>
            </p:cNvSpPr>
            <p:nvPr/>
          </p:nvSpPr>
          <p:spPr bwMode="auto">
            <a:xfrm>
              <a:off x="2986261" y="2156991"/>
              <a:ext cx="865188" cy="1008062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255037" name="Line 61"/>
            <p:cNvSpPr>
              <a:spLocks noChangeShapeType="1"/>
            </p:cNvSpPr>
            <p:nvPr/>
          </p:nvSpPr>
          <p:spPr bwMode="auto">
            <a:xfrm flipH="1" flipV="1">
              <a:off x="2340149" y="2660228"/>
              <a:ext cx="64770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38" name="Line 62"/>
            <p:cNvSpPr>
              <a:spLocks noChangeShapeType="1"/>
            </p:cNvSpPr>
            <p:nvPr/>
          </p:nvSpPr>
          <p:spPr bwMode="auto">
            <a:xfrm flipH="1">
              <a:off x="3853036" y="2661816"/>
              <a:ext cx="5746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</p:grpSp>
      <p:sp>
        <p:nvSpPr>
          <p:cNvPr id="255039" name="Line 63"/>
          <p:cNvSpPr>
            <a:spLocks noChangeShapeType="1"/>
          </p:cNvSpPr>
          <p:nvPr/>
        </p:nvSpPr>
        <p:spPr bwMode="auto">
          <a:xfrm flipH="1">
            <a:off x="2340149" y="3932287"/>
            <a:ext cx="20875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de-CH"/>
          </a:p>
        </p:txBody>
      </p:sp>
      <p:sp>
        <p:nvSpPr>
          <p:cNvPr id="255041" name="Text Box 65"/>
          <p:cNvSpPr txBox="1">
            <a:spLocks noChangeArrowheads="1"/>
          </p:cNvSpPr>
          <p:nvPr/>
        </p:nvSpPr>
        <p:spPr bwMode="auto">
          <a:xfrm>
            <a:off x="3924474" y="1772816"/>
            <a:ext cx="1655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prob. ½ : 0</a:t>
            </a:r>
          </a:p>
        </p:txBody>
      </p:sp>
      <p:sp>
        <p:nvSpPr>
          <p:cNvPr id="255042" name="Text Box 66"/>
          <p:cNvSpPr txBox="1">
            <a:spLocks noChangeArrowheads="1"/>
          </p:cNvSpPr>
          <p:nvPr/>
        </p:nvSpPr>
        <p:spPr bwMode="auto">
          <a:xfrm>
            <a:off x="5796136" y="1772816"/>
            <a:ext cx="1655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prob. ½ : 1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5273849" y="3429049"/>
            <a:ext cx="2106463" cy="1008063"/>
            <a:chOff x="5273849" y="3429049"/>
            <a:chExt cx="2106463" cy="1008063"/>
          </a:xfrm>
        </p:grpSpPr>
        <p:grpSp>
          <p:nvGrpSpPr>
            <p:cNvPr id="65" name="Group 64"/>
            <p:cNvGrpSpPr/>
            <p:nvPr/>
          </p:nvGrpSpPr>
          <p:grpSpPr>
            <a:xfrm>
              <a:off x="5940152" y="3429049"/>
              <a:ext cx="885403" cy="1008063"/>
              <a:chOff x="5940152" y="3429049"/>
              <a:chExt cx="885403" cy="1008063"/>
            </a:xfrm>
          </p:grpSpPr>
          <p:grpSp>
            <p:nvGrpSpPr>
              <p:cNvPr id="123" name="Group 10"/>
              <p:cNvGrpSpPr>
                <a:grpSpLocks/>
              </p:cNvGrpSpPr>
              <p:nvPr/>
            </p:nvGrpSpPr>
            <p:grpSpPr bwMode="auto">
              <a:xfrm>
                <a:off x="5960368" y="3475831"/>
                <a:ext cx="865187" cy="792162"/>
                <a:chOff x="2148" y="2341"/>
                <a:chExt cx="545" cy="499"/>
              </a:xfrm>
            </p:grpSpPr>
            <p:sp>
              <p:nvSpPr>
                <p:cNvPr id="124" name="Oval 11"/>
                <p:cNvSpPr>
                  <a:spLocks noChangeArrowheads="1"/>
                </p:cNvSpPr>
                <p:nvPr/>
              </p:nvSpPr>
              <p:spPr bwMode="auto">
                <a:xfrm>
                  <a:off x="2239" y="2432"/>
                  <a:ext cx="363" cy="363"/>
                </a:xfrm>
                <a:prstGeom prst="ellipse">
                  <a:avLst/>
                </a:prstGeom>
                <a:noFill/>
                <a:ln w="50800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/>
                  <a:endParaRPr lang="en-US" sz="2400" b="1">
                    <a:cs typeface="Arial" charset="0"/>
                  </a:endParaRPr>
                </a:p>
              </p:txBody>
            </p:sp>
            <p:sp useBgFill="1">
              <p:nvSpPr>
                <p:cNvPr id="125" name="Rectangle 12"/>
                <p:cNvSpPr>
                  <a:spLocks noChangeArrowheads="1"/>
                </p:cNvSpPr>
                <p:nvPr/>
              </p:nvSpPr>
              <p:spPr bwMode="auto">
                <a:xfrm>
                  <a:off x="2148" y="2568"/>
                  <a:ext cx="545" cy="272"/>
                </a:xfrm>
                <a:prstGeom prst="rect">
                  <a:avLst/>
                </a:prstGeom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/>
                  <a:endParaRPr lang="en-US" sz="4000" b="1">
                    <a:cs typeface="Arial" charset="0"/>
                  </a:endParaRPr>
                </a:p>
              </p:txBody>
            </p:sp>
            <p:sp>
              <p:nvSpPr>
                <p:cNvPr id="126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2420" y="2341"/>
                  <a:ext cx="136" cy="18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en-US"/>
                </a:p>
              </p:txBody>
            </p:sp>
          </p:grpSp>
          <p:grpSp>
            <p:nvGrpSpPr>
              <p:cNvPr id="127" name="Group 90"/>
              <p:cNvGrpSpPr/>
              <p:nvPr/>
            </p:nvGrpSpPr>
            <p:grpSpPr>
              <a:xfrm>
                <a:off x="6159579" y="3854783"/>
                <a:ext cx="504000" cy="504000"/>
                <a:chOff x="6948264" y="2780928"/>
                <a:chExt cx="457692" cy="460694"/>
              </a:xfrm>
            </p:grpSpPr>
            <p:sp>
              <p:nvSpPr>
                <p:cNvPr id="128" name="Oval 2"/>
                <p:cNvSpPr>
                  <a:spLocks noChangeArrowheads="1"/>
                </p:cNvSpPr>
                <p:nvPr/>
              </p:nvSpPr>
              <p:spPr bwMode="auto">
                <a:xfrm>
                  <a:off x="6948264" y="2780928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grpSp>
              <p:nvGrpSpPr>
                <p:cNvPr id="129" name="Group 63"/>
                <p:cNvGrpSpPr/>
                <p:nvPr/>
              </p:nvGrpSpPr>
              <p:grpSpPr>
                <a:xfrm>
                  <a:off x="6991697" y="2814836"/>
                  <a:ext cx="360040" cy="367338"/>
                  <a:chOff x="-986264" y="2827606"/>
                  <a:chExt cx="360040" cy="367338"/>
                </a:xfrm>
              </p:grpSpPr>
              <p:sp>
                <p:nvSpPr>
                  <p:cNvPr id="130" name="Line 5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-815273" y="2827606"/>
                    <a:ext cx="0" cy="367338"/>
                  </a:xfrm>
                  <a:prstGeom prst="line">
                    <a:avLst/>
                  </a:prstGeom>
                  <a:noFill/>
                  <a:ln w="44450">
                    <a:solidFill>
                      <a:schemeClr val="tx1"/>
                    </a:solidFill>
                    <a:round/>
                    <a:headEnd type="triangle" w="med" len="sm"/>
                    <a:tailEnd type="triangle" w="med" len="sm"/>
                  </a:ln>
                  <a:effectLst/>
                </p:spPr>
                <p:txBody>
                  <a:bodyPr anchor="ctr" anchorCtr="1"/>
                  <a:lstStyle/>
                  <a:p>
                    <a:endParaRPr lang="de-DE"/>
                  </a:p>
                </p:txBody>
              </p:sp>
              <p:sp>
                <p:nvSpPr>
                  <p:cNvPr id="131" name="Line 5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-986264" y="3003776"/>
                    <a:ext cx="360040" cy="7298"/>
                  </a:xfrm>
                  <a:prstGeom prst="line">
                    <a:avLst/>
                  </a:prstGeom>
                  <a:noFill/>
                  <a:ln w="44450">
                    <a:solidFill>
                      <a:schemeClr val="tx1"/>
                    </a:solidFill>
                    <a:round/>
                    <a:headEnd type="triangle" w="med" len="sm"/>
                    <a:tailEnd type="triangle" w="med" len="sm"/>
                  </a:ln>
                  <a:effectLst/>
                </p:spPr>
                <p:txBody>
                  <a:bodyPr anchor="ctr" anchorCtr="1"/>
                  <a:lstStyle/>
                  <a:p>
                    <a:endParaRPr lang="de-DE"/>
                  </a:p>
                </p:txBody>
              </p:sp>
            </p:grpSp>
          </p:grpSp>
          <p:sp>
            <p:nvSpPr>
              <p:cNvPr id="255064" name="Rectangle 88"/>
              <p:cNvSpPr>
                <a:spLocks noChangeArrowheads="1"/>
              </p:cNvSpPr>
              <p:nvPr/>
            </p:nvSpPr>
            <p:spPr bwMode="auto">
              <a:xfrm>
                <a:off x="5940152" y="3429049"/>
                <a:ext cx="865187" cy="1008063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CH"/>
              </a:p>
            </p:txBody>
          </p:sp>
        </p:grpSp>
        <p:sp>
          <p:nvSpPr>
            <p:cNvPr id="255065" name="Line 89"/>
            <p:cNvSpPr>
              <a:spLocks noChangeShapeType="1"/>
            </p:cNvSpPr>
            <p:nvPr/>
          </p:nvSpPr>
          <p:spPr bwMode="auto">
            <a:xfrm flipH="1" flipV="1">
              <a:off x="5273849" y="3932287"/>
              <a:ext cx="64770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66" name="Line 90"/>
            <p:cNvSpPr>
              <a:spLocks noChangeShapeType="1"/>
            </p:cNvSpPr>
            <p:nvPr/>
          </p:nvSpPr>
          <p:spPr bwMode="auto">
            <a:xfrm flipH="1">
              <a:off x="6805637" y="3933874"/>
              <a:ext cx="5746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</p:grpSp>
      <p:sp>
        <p:nvSpPr>
          <p:cNvPr id="255067" name="Text Box 91"/>
          <p:cNvSpPr txBox="1">
            <a:spLocks noChangeArrowheads="1"/>
          </p:cNvSpPr>
          <p:nvPr/>
        </p:nvSpPr>
        <p:spPr bwMode="auto">
          <a:xfrm>
            <a:off x="7361411" y="3643362"/>
            <a:ext cx="1800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prob. 1 : 0</a:t>
            </a:r>
          </a:p>
        </p:txBody>
      </p:sp>
      <p:sp>
        <p:nvSpPr>
          <p:cNvPr id="255068" name="Oval 92"/>
          <p:cNvSpPr>
            <a:spLocks noChangeArrowheads="1"/>
          </p:cNvSpPr>
          <p:nvPr/>
        </p:nvSpPr>
        <p:spPr bwMode="auto">
          <a:xfrm>
            <a:off x="1548110" y="3572742"/>
            <a:ext cx="719138" cy="720725"/>
          </a:xfrm>
          <a:prstGeom prst="ellipse">
            <a:avLst/>
          </a:prstGeom>
          <a:solidFill>
            <a:srgbClr val="66FF33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de-CH">
              <a:solidFill>
                <a:schemeClr val="lt1"/>
              </a:solidFill>
            </a:endParaRPr>
          </a:p>
        </p:txBody>
      </p:sp>
      <p:sp>
        <p:nvSpPr>
          <p:cNvPr id="255069" name="Line 93"/>
          <p:cNvSpPr>
            <a:spLocks noChangeShapeType="1"/>
          </p:cNvSpPr>
          <p:nvPr/>
        </p:nvSpPr>
        <p:spPr bwMode="auto">
          <a:xfrm rot="10800000">
            <a:off x="1908473" y="3645767"/>
            <a:ext cx="0" cy="57467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/>
          </a:p>
        </p:txBody>
      </p:sp>
      <p:sp>
        <p:nvSpPr>
          <p:cNvPr id="255070" name="Line 94"/>
          <p:cNvSpPr>
            <a:spLocks noChangeShapeType="1"/>
          </p:cNvSpPr>
          <p:nvPr/>
        </p:nvSpPr>
        <p:spPr bwMode="auto">
          <a:xfrm rot="-5400000">
            <a:off x="1907679" y="3644974"/>
            <a:ext cx="0" cy="576262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/>
          </a:p>
        </p:txBody>
      </p:sp>
      <p:sp>
        <p:nvSpPr>
          <p:cNvPr id="255071" name="Line 95"/>
          <p:cNvSpPr>
            <a:spLocks noChangeShapeType="1"/>
          </p:cNvSpPr>
          <p:nvPr/>
        </p:nvSpPr>
        <p:spPr bwMode="auto">
          <a:xfrm rot="13500000">
            <a:off x="1906092" y="3644973"/>
            <a:ext cx="1588" cy="57467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/>
          </a:p>
        </p:txBody>
      </p:sp>
      <p:sp>
        <p:nvSpPr>
          <p:cNvPr id="255072" name="Line 96"/>
          <p:cNvSpPr>
            <a:spLocks noChangeShapeType="1"/>
          </p:cNvSpPr>
          <p:nvPr/>
        </p:nvSpPr>
        <p:spPr bwMode="auto">
          <a:xfrm rot="-2700000">
            <a:off x="1903710" y="3645767"/>
            <a:ext cx="1588" cy="576263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88639"/>
            <a:ext cx="4032448" cy="160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3" name="Group 112"/>
          <p:cNvGrpSpPr/>
          <p:nvPr/>
        </p:nvGrpSpPr>
        <p:grpSpPr>
          <a:xfrm>
            <a:off x="4500020" y="2302024"/>
            <a:ext cx="720000" cy="720000"/>
            <a:chOff x="7597839" y="4231316"/>
            <a:chExt cx="457692" cy="720000"/>
          </a:xfrm>
        </p:grpSpPr>
        <p:sp>
          <p:nvSpPr>
            <p:cNvPr id="114" name="Oval 2"/>
            <p:cNvSpPr>
              <a:spLocks noChangeArrowheads="1"/>
            </p:cNvSpPr>
            <p:nvPr/>
          </p:nvSpPr>
          <p:spPr bwMode="auto">
            <a:xfrm>
              <a:off x="7597839" y="4231316"/>
              <a:ext cx="457692" cy="720000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5" name="Line 5"/>
            <p:cNvSpPr>
              <a:spLocks noChangeShapeType="1"/>
            </p:cNvSpPr>
            <p:nvPr/>
          </p:nvSpPr>
          <p:spPr bwMode="auto">
            <a:xfrm rot="5400000">
              <a:off x="7827264" y="4397776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6" name="Group 28"/>
          <p:cNvGrpSpPr/>
          <p:nvPr/>
        </p:nvGrpSpPr>
        <p:grpSpPr>
          <a:xfrm>
            <a:off x="5940177" y="2302024"/>
            <a:ext cx="720000" cy="720000"/>
            <a:chOff x="4214810" y="2000240"/>
            <a:chExt cx="457692" cy="460694"/>
          </a:xfrm>
        </p:grpSpPr>
        <p:sp>
          <p:nvSpPr>
            <p:cNvPr id="117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8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119" name="Content Placeholder 1"/>
          <p:cNvSpPr txBox="1">
            <a:spLocks/>
          </p:cNvSpPr>
          <p:nvPr/>
        </p:nvSpPr>
        <p:spPr>
          <a:xfrm>
            <a:off x="395536" y="692696"/>
            <a:ext cx="3600400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noProof="0" dirty="0" smtClean="0">
                <a:cs typeface="Arial" charset="0"/>
                <a:hlinkClick r:id="rId5"/>
              </a:rPr>
              <a:t>[</a:t>
            </a:r>
            <a:r>
              <a:rPr lang="en-US" sz="2000" noProof="0" dirty="0" smtClean="0">
                <a:cs typeface="Arial" charset="0"/>
                <a:hlinkClick r:id="rId5"/>
              </a:rPr>
              <a:t>Einstein </a:t>
            </a:r>
            <a:r>
              <a:rPr lang="en-US" sz="2000" noProof="0" dirty="0" err="1" smtClean="0">
                <a:cs typeface="Arial" charset="0"/>
                <a:hlinkClick r:id="rId5"/>
              </a:rPr>
              <a:t>Podolsky</a:t>
            </a:r>
            <a:r>
              <a:rPr lang="en-US" sz="2000" noProof="0" dirty="0" smtClean="0">
                <a:cs typeface="Arial" charset="0"/>
                <a:hlinkClick r:id="rId5"/>
              </a:rPr>
              <a:t> Rosen 1935]</a:t>
            </a:r>
            <a:endParaRPr lang="en-US" sz="2000" dirty="0" smtClean="0">
              <a:cs typeface="Arial" charset="0"/>
            </a:endParaRPr>
          </a:p>
        </p:txBody>
      </p:sp>
      <p:grpSp>
        <p:nvGrpSpPr>
          <p:cNvPr id="120" name="Group 119"/>
          <p:cNvGrpSpPr/>
          <p:nvPr/>
        </p:nvGrpSpPr>
        <p:grpSpPr>
          <a:xfrm>
            <a:off x="4500017" y="3547839"/>
            <a:ext cx="720000" cy="720000"/>
            <a:chOff x="7597837" y="2707419"/>
            <a:chExt cx="457692" cy="460694"/>
          </a:xfrm>
        </p:grpSpPr>
        <p:sp>
          <p:nvSpPr>
            <p:cNvPr id="121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2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132" name="Content Placeholder 1"/>
          <p:cNvSpPr txBox="1">
            <a:spLocks/>
          </p:cNvSpPr>
          <p:nvPr/>
        </p:nvSpPr>
        <p:spPr>
          <a:xfrm>
            <a:off x="395536" y="4509120"/>
            <a:ext cx="8429684" cy="2160240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“</a:t>
            </a:r>
            <a:r>
              <a:rPr lang="en-US" sz="2600" dirty="0" err="1" smtClean="0">
                <a:cs typeface="Arial" charset="0"/>
              </a:rPr>
              <a:t>spukhafte</a:t>
            </a:r>
            <a:r>
              <a:rPr lang="en-US" sz="2600" dirty="0" smtClean="0">
                <a:cs typeface="Arial" charset="0"/>
              </a:rPr>
              <a:t> </a:t>
            </a:r>
            <a:r>
              <a:rPr lang="en-US" sz="2600" dirty="0" err="1" smtClean="0">
                <a:cs typeface="Arial" charset="0"/>
              </a:rPr>
              <a:t>Fernwirkung</a:t>
            </a:r>
            <a:r>
              <a:rPr lang="en-US" sz="2600" dirty="0" smtClean="0">
                <a:cs typeface="Arial" charset="0"/>
              </a:rPr>
              <a:t>” (spooky action at a distance)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EPR pairs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do not allow to communicate 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/>
            </a:r>
            <a:b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</a:b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(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no contradiction 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to relativity theory)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noProof="0" dirty="0" smtClean="0">
                <a:cs typeface="Arial" charset="0"/>
              </a:rPr>
              <a:t>can provide a shared random bit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251520" y="3140968"/>
            <a:ext cx="7488832" cy="288032"/>
            <a:chOff x="251520" y="3140968"/>
            <a:chExt cx="7488832" cy="288032"/>
          </a:xfrm>
        </p:grpSpPr>
        <p:sp>
          <p:nvSpPr>
            <p:cNvPr id="140" name="Line 61"/>
            <p:cNvSpPr>
              <a:spLocks noChangeShapeType="1"/>
            </p:cNvSpPr>
            <p:nvPr/>
          </p:nvSpPr>
          <p:spPr bwMode="auto">
            <a:xfrm flipH="1">
              <a:off x="323528" y="3140968"/>
              <a:ext cx="216024" cy="288032"/>
            </a:xfrm>
            <a:prstGeom prst="line">
              <a:avLst/>
            </a:prstGeom>
            <a:noFill/>
            <a:ln w="57150" cap="rnd">
              <a:solidFill>
                <a:srgbClr val="7030A0"/>
              </a:solidFill>
              <a:prstDash val="lgDash"/>
              <a:beve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41" name="Line 61"/>
            <p:cNvSpPr>
              <a:spLocks noChangeShapeType="1"/>
            </p:cNvSpPr>
            <p:nvPr/>
          </p:nvSpPr>
          <p:spPr bwMode="auto">
            <a:xfrm flipH="1">
              <a:off x="251520" y="3284984"/>
              <a:ext cx="7488832" cy="0"/>
            </a:xfrm>
            <a:prstGeom prst="line">
              <a:avLst/>
            </a:prstGeom>
            <a:noFill/>
            <a:ln w="57150" cap="rnd">
              <a:solidFill>
                <a:srgbClr val="7030A0"/>
              </a:solidFill>
              <a:prstDash val="lgDash"/>
              <a:beve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42" name="Line 61"/>
            <p:cNvSpPr>
              <a:spLocks noChangeShapeType="1"/>
            </p:cNvSpPr>
            <p:nvPr/>
          </p:nvSpPr>
          <p:spPr bwMode="auto">
            <a:xfrm flipH="1">
              <a:off x="467544" y="3140968"/>
              <a:ext cx="216024" cy="288032"/>
            </a:xfrm>
            <a:prstGeom prst="line">
              <a:avLst/>
            </a:prstGeom>
            <a:noFill/>
            <a:ln w="57150" cap="rnd">
              <a:solidFill>
                <a:srgbClr val="7030A0"/>
              </a:solidFill>
              <a:prstDash val="lgDash"/>
              <a:beve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 anchorCtr="1"/>
            <a:lstStyle/>
            <a:p>
              <a:endParaRPr lang="de-CH"/>
            </a:p>
          </p:txBody>
        </p:sp>
      </p:grpSp>
      <p:pic>
        <p:nvPicPr>
          <p:cNvPr id="144" name="Picture 143" descr="AliceBlue.eps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251520" y="1556792"/>
            <a:ext cx="1183899" cy="1206667"/>
          </a:xfrm>
          <a:prstGeom prst="rect">
            <a:avLst/>
          </a:prstGeom>
        </p:spPr>
      </p:pic>
      <p:pic>
        <p:nvPicPr>
          <p:cNvPr id="147" name="Picture 6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3717032"/>
            <a:ext cx="1185639" cy="843305"/>
          </a:xfrm>
          <a:prstGeom prst="rect">
            <a:avLst/>
          </a:prstGeom>
          <a:noFill/>
        </p:spPr>
      </p:pic>
      <p:grpSp>
        <p:nvGrpSpPr>
          <p:cNvPr id="62" name="Group 28"/>
          <p:cNvGrpSpPr/>
          <p:nvPr/>
        </p:nvGrpSpPr>
        <p:grpSpPr>
          <a:xfrm>
            <a:off x="5940152" y="3573016"/>
            <a:ext cx="720000" cy="720000"/>
            <a:chOff x="4214810" y="2000240"/>
            <a:chExt cx="457692" cy="460694"/>
          </a:xfrm>
        </p:grpSpPr>
        <p:sp>
          <p:nvSpPr>
            <p:cNvPr id="63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4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255093" name="AutoShape 117"/>
          <p:cNvSpPr>
            <a:spLocks noChangeArrowheads="1"/>
          </p:cNvSpPr>
          <p:nvPr/>
        </p:nvSpPr>
        <p:spPr bwMode="auto">
          <a:xfrm>
            <a:off x="6102399" y="2535595"/>
            <a:ext cx="3438153" cy="1469469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rgbClr val="00FF00">
                  <a:gamma/>
                  <a:tint val="95294"/>
                  <a:invGamma/>
                  <a:alpha val="5900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dirty="0">
                <a:cs typeface="Arial" charset="0"/>
              </a:rPr>
              <a:t>EPR magic!</a:t>
            </a:r>
            <a:endParaRPr lang="de-CH" sz="2800" dirty="0">
              <a:cs typeface="Arial" charset="0"/>
            </a:endParaRPr>
          </a:p>
        </p:txBody>
      </p:sp>
      <p:pic>
        <p:nvPicPr>
          <p:cNvPr id="2" name="Picture 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648" y="1196752"/>
            <a:ext cx="1584176" cy="84264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8313470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5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5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5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5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255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039" grpId="0" animBg="1"/>
      <p:bldP spid="255041" grpId="0"/>
      <p:bldP spid="255042" grpId="0"/>
      <p:bldP spid="255042" grpId="1"/>
      <p:bldP spid="255067" grpId="0"/>
      <p:bldP spid="132" grpId="0" build="p"/>
      <p:bldP spid="255093" grpId="0" animBg="1"/>
      <p:bldP spid="25509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85" name="Rectangle 9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713787" cy="647700"/>
          </a:xfrm>
        </p:spPr>
        <p:txBody>
          <a:bodyPr/>
          <a:lstStyle/>
          <a:p>
            <a:r>
              <a:rPr lang="en-US" dirty="0" smtClean="0"/>
              <a:t>Quantum Teleportation</a:t>
            </a:r>
            <a:endParaRPr lang="en-US" dirty="0"/>
          </a:p>
        </p:txBody>
      </p:sp>
      <p:sp>
        <p:nvSpPr>
          <p:cNvPr id="255039" name="Line 63"/>
          <p:cNvSpPr>
            <a:spLocks noChangeShapeType="1"/>
          </p:cNvSpPr>
          <p:nvPr/>
        </p:nvSpPr>
        <p:spPr bwMode="auto">
          <a:xfrm flipH="1">
            <a:off x="2355389" y="3943335"/>
            <a:ext cx="20875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de-CH"/>
          </a:p>
        </p:txBody>
      </p:sp>
      <p:grpSp>
        <p:nvGrpSpPr>
          <p:cNvPr id="96" name="Group 95"/>
          <p:cNvGrpSpPr/>
          <p:nvPr/>
        </p:nvGrpSpPr>
        <p:grpSpPr>
          <a:xfrm>
            <a:off x="1418888" y="2215912"/>
            <a:ext cx="1008062" cy="2160240"/>
            <a:chOff x="1418888" y="2215912"/>
            <a:chExt cx="1008062" cy="2160240"/>
          </a:xfrm>
        </p:grpSpPr>
        <p:sp>
          <p:nvSpPr>
            <p:cNvPr id="255030" name="Oval 54"/>
            <p:cNvSpPr>
              <a:spLocks noChangeArrowheads="1"/>
            </p:cNvSpPr>
            <p:nvPr/>
          </p:nvSpPr>
          <p:spPr bwMode="auto">
            <a:xfrm>
              <a:off x="1418888" y="2215912"/>
              <a:ext cx="1008062" cy="216024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255032" name="Oval 56"/>
            <p:cNvSpPr>
              <a:spLocks noChangeArrowheads="1"/>
            </p:cNvSpPr>
            <p:nvPr/>
          </p:nvSpPr>
          <p:spPr bwMode="auto">
            <a:xfrm>
              <a:off x="1563350" y="2313319"/>
              <a:ext cx="719138" cy="720725"/>
            </a:xfrm>
            <a:prstGeom prst="ellipse">
              <a:avLst/>
            </a:prstGeom>
            <a:solidFill>
              <a:srgbClr val="66FF33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CH">
                <a:solidFill>
                  <a:schemeClr val="lt1"/>
                </a:solidFill>
              </a:endParaRPr>
            </a:p>
          </p:txBody>
        </p:sp>
        <p:sp>
          <p:nvSpPr>
            <p:cNvPr id="255033" name="Line 57"/>
            <p:cNvSpPr>
              <a:spLocks noChangeShapeType="1"/>
            </p:cNvSpPr>
            <p:nvPr/>
          </p:nvSpPr>
          <p:spPr bwMode="auto">
            <a:xfrm rot="10800000">
              <a:off x="1923713" y="2386344"/>
              <a:ext cx="0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34" name="Line 58"/>
            <p:cNvSpPr>
              <a:spLocks noChangeShapeType="1"/>
            </p:cNvSpPr>
            <p:nvPr/>
          </p:nvSpPr>
          <p:spPr bwMode="auto">
            <a:xfrm rot="-5400000">
              <a:off x="1922919" y="2385551"/>
              <a:ext cx="0" cy="576262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35" name="Line 59"/>
            <p:cNvSpPr>
              <a:spLocks noChangeShapeType="1"/>
            </p:cNvSpPr>
            <p:nvPr/>
          </p:nvSpPr>
          <p:spPr bwMode="auto">
            <a:xfrm rot="13500000">
              <a:off x="1921332" y="2385550"/>
              <a:ext cx="1588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36" name="Line 60"/>
            <p:cNvSpPr>
              <a:spLocks noChangeShapeType="1"/>
            </p:cNvSpPr>
            <p:nvPr/>
          </p:nvSpPr>
          <p:spPr bwMode="auto">
            <a:xfrm rot="-2700000">
              <a:off x="1918950" y="2386344"/>
              <a:ext cx="1588" cy="576263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68" name="Oval 92"/>
            <p:cNvSpPr>
              <a:spLocks noChangeArrowheads="1"/>
            </p:cNvSpPr>
            <p:nvPr/>
          </p:nvSpPr>
          <p:spPr bwMode="auto">
            <a:xfrm>
              <a:off x="1563350" y="3583790"/>
              <a:ext cx="719138" cy="720725"/>
            </a:xfrm>
            <a:prstGeom prst="ellipse">
              <a:avLst/>
            </a:prstGeom>
            <a:solidFill>
              <a:srgbClr val="66FF33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CH">
                <a:solidFill>
                  <a:schemeClr val="lt1"/>
                </a:solidFill>
              </a:endParaRPr>
            </a:p>
          </p:txBody>
        </p:sp>
        <p:sp>
          <p:nvSpPr>
            <p:cNvPr id="255069" name="Line 93"/>
            <p:cNvSpPr>
              <a:spLocks noChangeShapeType="1"/>
            </p:cNvSpPr>
            <p:nvPr/>
          </p:nvSpPr>
          <p:spPr bwMode="auto">
            <a:xfrm rot="10800000">
              <a:off x="1923713" y="3656815"/>
              <a:ext cx="0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70" name="Line 94"/>
            <p:cNvSpPr>
              <a:spLocks noChangeShapeType="1"/>
            </p:cNvSpPr>
            <p:nvPr/>
          </p:nvSpPr>
          <p:spPr bwMode="auto">
            <a:xfrm rot="-5400000">
              <a:off x="1922919" y="3656022"/>
              <a:ext cx="0" cy="576262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71" name="Line 95"/>
            <p:cNvSpPr>
              <a:spLocks noChangeShapeType="1"/>
            </p:cNvSpPr>
            <p:nvPr/>
          </p:nvSpPr>
          <p:spPr bwMode="auto">
            <a:xfrm rot="13500000">
              <a:off x="1921332" y="3656021"/>
              <a:ext cx="1588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72" name="Line 96"/>
            <p:cNvSpPr>
              <a:spLocks noChangeShapeType="1"/>
            </p:cNvSpPr>
            <p:nvPr/>
          </p:nvSpPr>
          <p:spPr bwMode="auto">
            <a:xfrm rot="-2700000">
              <a:off x="1918950" y="3656815"/>
              <a:ext cx="1588" cy="576263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</p:grpSp>
      <p:sp>
        <p:nvSpPr>
          <p:cNvPr id="119" name="Content Placeholder 1"/>
          <p:cNvSpPr txBox="1">
            <a:spLocks/>
          </p:cNvSpPr>
          <p:nvPr/>
        </p:nvSpPr>
        <p:spPr>
          <a:xfrm>
            <a:off x="395536" y="692696"/>
            <a:ext cx="8496944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noProof="0" dirty="0" smtClean="0">
                <a:cs typeface="Arial" charset="0"/>
                <a:hlinkClick r:id="rId7"/>
              </a:rPr>
              <a:t>[</a:t>
            </a:r>
            <a:r>
              <a:rPr lang="en-US" sz="2000" dirty="0" smtClean="0">
                <a:cs typeface="Arial" charset="0"/>
                <a:hlinkClick r:id="rId7"/>
              </a:rPr>
              <a:t>Bennett Brassard Cr</a:t>
            </a:r>
            <a:r>
              <a:rPr lang="de-CH" sz="2000" dirty="0" smtClean="0">
                <a:cs typeface="Arial" charset="0"/>
                <a:hlinkClick r:id="rId7"/>
              </a:rPr>
              <a:t>é</a:t>
            </a:r>
            <a:r>
              <a:rPr lang="en-US" sz="2000" dirty="0" err="1" smtClean="0">
                <a:cs typeface="Arial" charset="0"/>
                <a:hlinkClick r:id="rId7"/>
              </a:rPr>
              <a:t>peau</a:t>
            </a:r>
            <a:r>
              <a:rPr lang="en-US" sz="2000" dirty="0" smtClean="0">
                <a:cs typeface="Arial" charset="0"/>
                <a:hlinkClick r:id="rId7"/>
              </a:rPr>
              <a:t> </a:t>
            </a:r>
            <a:r>
              <a:rPr lang="en-US" sz="2000" dirty="0" err="1" smtClean="0">
                <a:cs typeface="Arial" charset="0"/>
                <a:hlinkClick r:id="rId7"/>
              </a:rPr>
              <a:t>Jozsa</a:t>
            </a:r>
            <a:r>
              <a:rPr lang="en-US" sz="2000" dirty="0" smtClean="0">
                <a:cs typeface="Arial" charset="0"/>
                <a:hlinkClick r:id="rId7"/>
              </a:rPr>
              <a:t> Peres </a:t>
            </a:r>
            <a:r>
              <a:rPr lang="en-US" sz="2000" dirty="0" err="1" smtClean="0">
                <a:cs typeface="Arial" charset="0"/>
                <a:hlinkClick r:id="rId7"/>
              </a:rPr>
              <a:t>Wootters</a:t>
            </a:r>
            <a:r>
              <a:rPr lang="en-US" sz="2000" dirty="0" smtClean="0">
                <a:cs typeface="Arial" charset="0"/>
                <a:hlinkClick r:id="rId7"/>
              </a:rPr>
              <a:t> </a:t>
            </a:r>
            <a:r>
              <a:rPr lang="en-US" sz="2000" noProof="0" dirty="0" smtClean="0">
                <a:cs typeface="Arial" charset="0"/>
                <a:hlinkClick r:id="rId7"/>
              </a:rPr>
              <a:t>1993]</a:t>
            </a:r>
            <a:endParaRPr lang="en-US" sz="2000" dirty="0" smtClean="0">
              <a:cs typeface="Arial" charset="0"/>
            </a:endParaRPr>
          </a:p>
        </p:txBody>
      </p:sp>
      <p:sp>
        <p:nvSpPr>
          <p:cNvPr id="132" name="Content Placeholder 1"/>
          <p:cNvSpPr txBox="1">
            <a:spLocks/>
          </p:cNvSpPr>
          <p:nvPr/>
        </p:nvSpPr>
        <p:spPr>
          <a:xfrm>
            <a:off x="395536" y="4509120"/>
            <a:ext cx="8429684" cy="1944216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solidFill>
                  <a:srgbClr val="0000FF"/>
                </a:solidFill>
                <a:cs typeface="Arial" charset="0"/>
              </a:rPr>
              <a:t>quantum one-time pad encryption </a:t>
            </a:r>
            <a:r>
              <a:rPr lang="en-US" sz="2600" dirty="0" smtClean="0">
                <a:cs typeface="Arial" charset="0"/>
              </a:rPr>
              <a:t>(applying a random Pauli operation)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does </a:t>
            </a:r>
            <a:r>
              <a:rPr lang="en-US" sz="2600" dirty="0" smtClean="0">
                <a:solidFill>
                  <a:srgbClr val="0000FF"/>
                </a:solidFill>
                <a:cs typeface="Arial" charset="0"/>
              </a:rPr>
              <a:t>not contradict relativity theory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Bob can only recover the teleported </a:t>
            </a:r>
            <a:r>
              <a:rPr lang="en-US" sz="2600" noProof="0" dirty="0" err="1" smtClean="0">
                <a:cs typeface="Arial" charset="0"/>
              </a:rPr>
              <a:t>qubit</a:t>
            </a:r>
            <a:r>
              <a:rPr lang="en-US" sz="2600" noProof="0" dirty="0" smtClean="0">
                <a:cs typeface="Arial" charset="0"/>
              </a:rPr>
              <a:t/>
            </a:r>
            <a:br>
              <a:rPr lang="en-US" sz="2600" noProof="0" dirty="0" smtClean="0">
                <a:cs typeface="Arial" charset="0"/>
              </a:rPr>
            </a:br>
            <a:r>
              <a:rPr lang="en-US" sz="2600" noProof="0" dirty="0" smtClean="0">
                <a:cs typeface="Arial" charset="0"/>
              </a:rPr>
              <a:t>after receiving the classical information </a:t>
            </a:r>
            <a:r>
              <a:rPr lang="en-US" sz="2600" noProof="0" dirty="0" smtClean="0">
                <a:latin typeface="cmmi10"/>
                <a:cs typeface="Arial" charset="0"/>
              </a:rPr>
              <a:t>¾</a:t>
            </a:r>
            <a:endParaRPr lang="en-US" sz="2600" noProof="0" dirty="0" smtClean="0"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/>
          <a:srcRect b="18621"/>
          <a:stretch>
            <a:fillRect/>
          </a:stretch>
        </p:blipFill>
        <p:spPr bwMode="auto">
          <a:xfrm>
            <a:off x="6353175" y="0"/>
            <a:ext cx="2790825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6" name="Group 97"/>
          <p:cNvGrpSpPr/>
          <p:nvPr/>
        </p:nvGrpSpPr>
        <p:grpSpPr>
          <a:xfrm>
            <a:off x="1548607" y="1412776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7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58" name="Text Box 21"/>
            <p:cNvSpPr txBox="1">
              <a:spLocks noChangeArrowheads="1"/>
            </p:cNvSpPr>
            <p:nvPr/>
          </p:nvSpPr>
          <p:spPr bwMode="auto">
            <a:xfrm>
              <a:off x="119679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b="0" dirty="0" smtClean="0">
                  <a:cs typeface="Arial" charset="0"/>
                </a:rPr>
                <a:t>?</a:t>
              </a:r>
              <a:endParaRPr lang="de-CH" sz="3200" b="0" dirty="0">
                <a:cs typeface="Arial" charset="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2355389" y="1351816"/>
            <a:ext cx="1583804" cy="1849348"/>
            <a:chOff x="2355389" y="1351816"/>
            <a:chExt cx="1583804" cy="1849348"/>
          </a:xfrm>
        </p:grpSpPr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3003089" y="1423750"/>
              <a:ext cx="865187" cy="792162"/>
              <a:chOff x="2148" y="2341"/>
              <a:chExt cx="545" cy="499"/>
            </a:xfrm>
          </p:grpSpPr>
          <p:sp>
            <p:nvSpPr>
              <p:cNvPr id="103" name="Oval 11"/>
              <p:cNvSpPr>
                <a:spLocks noChangeArrowheads="1"/>
              </p:cNvSpPr>
              <p:nvPr/>
            </p:nvSpPr>
            <p:spPr bwMode="auto">
              <a:xfrm>
                <a:off x="2239" y="2432"/>
                <a:ext cx="363" cy="363"/>
              </a:xfrm>
              <a:prstGeom prst="ellipse">
                <a:avLst/>
              </a:prstGeom>
              <a:noFill/>
              <a:ln w="508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104" name="Rectangle 12"/>
              <p:cNvSpPr>
                <a:spLocks noChangeArrowheads="1"/>
              </p:cNvSpPr>
              <p:nvPr/>
            </p:nvSpPr>
            <p:spPr bwMode="auto">
              <a:xfrm>
                <a:off x="2148" y="2568"/>
                <a:ext cx="545" cy="272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105" name="Line 13"/>
              <p:cNvSpPr>
                <a:spLocks noChangeShapeType="1"/>
              </p:cNvSpPr>
              <p:nvPr/>
            </p:nvSpPr>
            <p:spPr bwMode="auto">
              <a:xfrm flipV="1">
                <a:off x="2420" y="2341"/>
                <a:ext cx="136" cy="1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  <p:sp>
          <p:nvSpPr>
            <p:cNvPr id="255031" name="Rectangle 55"/>
            <p:cNvSpPr>
              <a:spLocks noChangeArrowheads="1"/>
            </p:cNvSpPr>
            <p:nvPr/>
          </p:nvSpPr>
          <p:spPr bwMode="auto">
            <a:xfrm>
              <a:off x="3001501" y="1351816"/>
              <a:ext cx="865188" cy="1824285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255037" name="Line 61"/>
            <p:cNvSpPr>
              <a:spLocks noChangeShapeType="1"/>
            </p:cNvSpPr>
            <p:nvPr/>
          </p:nvSpPr>
          <p:spPr bwMode="auto">
            <a:xfrm flipH="1" flipV="1">
              <a:off x="2355389" y="2671276"/>
              <a:ext cx="64770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59" name="Line 61"/>
            <p:cNvSpPr>
              <a:spLocks noChangeShapeType="1"/>
            </p:cNvSpPr>
            <p:nvPr/>
          </p:nvSpPr>
          <p:spPr bwMode="auto">
            <a:xfrm flipH="1" flipV="1">
              <a:off x="2355389" y="1783864"/>
              <a:ext cx="64770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pic>
          <p:nvPicPr>
            <p:cNvPr id="60" name="Picture 4"/>
            <p:cNvPicPr>
              <a:picLocks noChangeAspect="1" noChangeArrowheads="1"/>
            </p:cNvPicPr>
            <p:nvPr/>
          </p:nvPicPr>
          <p:blipFill>
            <a:blip r:embed="rId9" cstate="print"/>
            <a:srcRect l="25971" t="1606" r="25971" b="56540"/>
            <a:stretch>
              <a:fillRect/>
            </a:stretch>
          </p:blipFill>
          <p:spPr bwMode="auto">
            <a:xfrm>
              <a:off x="3059857" y="1855872"/>
              <a:ext cx="760585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Content Placeholder 1"/>
            <p:cNvSpPr txBox="1">
              <a:spLocks/>
            </p:cNvSpPr>
            <p:nvPr/>
          </p:nvSpPr>
          <p:spPr>
            <a:xfrm>
              <a:off x="3075097" y="2769116"/>
              <a:ext cx="864096" cy="432048"/>
            </a:xfrm>
            <a:prstGeom prst="rect">
              <a:avLst/>
            </a:prstGeom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accent1"/>
                </a:buClr>
                <a:buSzPct val="65000"/>
                <a:defRPr/>
              </a:pPr>
              <a:r>
                <a:rPr lang="de-CH" sz="2000" noProof="0" dirty="0" smtClean="0">
                  <a:cs typeface="Arial" charset="0"/>
                </a:rPr>
                <a:t>[</a:t>
              </a:r>
              <a:r>
                <a:rPr lang="en-US" sz="2000" dirty="0" smtClean="0">
                  <a:cs typeface="Arial" charset="0"/>
                </a:rPr>
                <a:t>Bell]</a:t>
              </a:r>
            </a:p>
          </p:txBody>
        </p:sp>
      </p:grpSp>
      <p:grpSp>
        <p:nvGrpSpPr>
          <p:cNvPr id="4" name="Group 3"/>
          <p:cNvGrpSpPr/>
          <p:nvPr/>
        </p:nvGrpSpPr>
        <p:grpSpPr bwMode="auto">
          <a:xfrm>
            <a:off x="4053413" y="1844824"/>
            <a:ext cx="3302072" cy="409701"/>
            <a:chOff x="3867185" y="1844824"/>
            <a:chExt cx="3302072" cy="409701"/>
          </a:xfrm>
        </p:grpSpPr>
        <p:sp>
          <p:nvSpPr>
            <p:cNvPr id="255038" name="Line 62"/>
            <p:cNvSpPr>
              <a:spLocks noChangeShapeType="1"/>
            </p:cNvSpPr>
            <p:nvPr/>
          </p:nvSpPr>
          <p:spPr bwMode="auto">
            <a:xfrm flipH="1">
              <a:off x="3867185" y="2060848"/>
              <a:ext cx="5746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pic>
          <p:nvPicPr>
            <p:cNvPr id="2" name="Picture 1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73804" y="1844824"/>
              <a:ext cx="2495453" cy="409701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64" name="Group 97"/>
          <p:cNvGrpSpPr/>
          <p:nvPr/>
        </p:nvGrpSpPr>
        <p:grpSpPr>
          <a:xfrm>
            <a:off x="4515257" y="3584064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5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66" name="Text Box 21"/>
            <p:cNvSpPr txBox="1">
              <a:spLocks noChangeArrowheads="1"/>
            </p:cNvSpPr>
            <p:nvPr/>
          </p:nvSpPr>
          <p:spPr bwMode="auto">
            <a:xfrm>
              <a:off x="119679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b="0" dirty="0" smtClean="0">
                  <a:cs typeface="Arial" charset="0"/>
                </a:rPr>
                <a:t>?</a:t>
              </a:r>
              <a:endParaRPr lang="de-CH" sz="3200" b="0" dirty="0">
                <a:cs typeface="Arial" charset="0"/>
              </a:endParaRPr>
            </a:p>
          </p:txBody>
        </p:sp>
      </p:grpSp>
      <p:pic>
        <p:nvPicPr>
          <p:cNvPr id="3080" name="Picture 8" descr="C:\Users\Chris\AppData\Local\Microsoft\Windows\Temporary Internet Files\Content.IE5\F9XHMMME\MC900431599[1]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27984" y="3501008"/>
            <a:ext cx="892468" cy="892468"/>
          </a:xfrm>
          <a:prstGeom prst="rect">
            <a:avLst/>
          </a:prstGeom>
          <a:noFill/>
        </p:spPr>
      </p:pic>
      <p:grpSp>
        <p:nvGrpSpPr>
          <p:cNvPr id="90" name="Group 89"/>
          <p:cNvGrpSpPr/>
          <p:nvPr/>
        </p:nvGrpSpPr>
        <p:grpSpPr>
          <a:xfrm>
            <a:off x="5289089" y="3584064"/>
            <a:ext cx="2087562" cy="936104"/>
            <a:chOff x="5289089" y="3584064"/>
            <a:chExt cx="2087562" cy="936104"/>
          </a:xfrm>
        </p:grpSpPr>
        <p:sp>
          <p:nvSpPr>
            <p:cNvPr id="255064" name="Rectangle 88"/>
            <p:cNvSpPr>
              <a:spLocks noChangeArrowheads="1"/>
            </p:cNvSpPr>
            <p:nvPr/>
          </p:nvSpPr>
          <p:spPr bwMode="auto">
            <a:xfrm>
              <a:off x="5935201" y="3584064"/>
              <a:ext cx="865187" cy="792088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255065" name="Line 89"/>
            <p:cNvSpPr>
              <a:spLocks noChangeShapeType="1"/>
            </p:cNvSpPr>
            <p:nvPr/>
          </p:nvSpPr>
          <p:spPr bwMode="auto">
            <a:xfrm flipH="1" flipV="1">
              <a:off x="5289089" y="3943335"/>
              <a:ext cx="64770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66" name="Line 90"/>
            <p:cNvSpPr>
              <a:spLocks noChangeShapeType="1"/>
            </p:cNvSpPr>
            <p:nvPr/>
          </p:nvSpPr>
          <p:spPr bwMode="auto">
            <a:xfrm flipH="1">
              <a:off x="6801976" y="3944922"/>
              <a:ext cx="5746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pic>
          <p:nvPicPr>
            <p:cNvPr id="3084" name="Picture 12" descr="C:\Users\Chris\AppData\Local\Microsoft\Windows\Temporary Internet Files\Content.IE5\F9XHMMME\MC900431598[1]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314514" y="4016112"/>
              <a:ext cx="504056" cy="504056"/>
            </a:xfrm>
            <a:prstGeom prst="rect">
              <a:avLst/>
            </a:prstGeom>
            <a:noFill/>
          </p:spPr>
        </p:pic>
        <p:pic>
          <p:nvPicPr>
            <p:cNvPr id="80" name="Picture 79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170498" y="3800088"/>
              <a:ext cx="362968" cy="257490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1" name="Group 97"/>
          <p:cNvGrpSpPr/>
          <p:nvPr/>
        </p:nvGrpSpPr>
        <p:grpSpPr>
          <a:xfrm>
            <a:off x="7467585" y="3584064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2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83" name="Text Box 21"/>
            <p:cNvSpPr txBox="1">
              <a:spLocks noChangeArrowheads="1"/>
            </p:cNvSpPr>
            <p:nvPr/>
          </p:nvSpPr>
          <p:spPr bwMode="auto">
            <a:xfrm>
              <a:off x="119679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b="0" dirty="0" smtClean="0">
                  <a:cs typeface="Arial" charset="0"/>
                </a:rPr>
                <a:t>?</a:t>
              </a:r>
              <a:endParaRPr lang="de-CH" sz="3200" b="0" dirty="0">
                <a:cs typeface="Arial" charset="0"/>
              </a:endParaRPr>
            </a:p>
          </p:txBody>
        </p:sp>
      </p:grpSp>
      <p:sp>
        <p:nvSpPr>
          <p:cNvPr id="51" name="Line 61"/>
          <p:cNvSpPr>
            <a:spLocks noChangeShapeType="1"/>
          </p:cNvSpPr>
          <p:nvPr/>
        </p:nvSpPr>
        <p:spPr bwMode="auto">
          <a:xfrm flipH="1">
            <a:off x="323528" y="3140968"/>
            <a:ext cx="216024" cy="288032"/>
          </a:xfrm>
          <a:prstGeom prst="line">
            <a:avLst/>
          </a:prstGeom>
          <a:noFill/>
          <a:ln w="57150" cap="rnd">
            <a:solidFill>
              <a:srgbClr val="7030A0"/>
            </a:solidFill>
            <a:prstDash val="lgDash"/>
            <a:beve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/>
          <a:p>
            <a:endParaRPr lang="de-CH"/>
          </a:p>
        </p:txBody>
      </p:sp>
      <p:sp>
        <p:nvSpPr>
          <p:cNvPr id="52" name="Line 61"/>
          <p:cNvSpPr>
            <a:spLocks noChangeShapeType="1"/>
          </p:cNvSpPr>
          <p:nvPr/>
        </p:nvSpPr>
        <p:spPr bwMode="auto">
          <a:xfrm flipH="1">
            <a:off x="251520" y="3284984"/>
            <a:ext cx="7488832" cy="0"/>
          </a:xfrm>
          <a:prstGeom prst="line">
            <a:avLst/>
          </a:prstGeom>
          <a:noFill/>
          <a:ln w="57150" cap="rnd">
            <a:solidFill>
              <a:srgbClr val="7030A0"/>
            </a:solidFill>
            <a:prstDash val="lgDash"/>
            <a:beve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/>
          <a:p>
            <a:endParaRPr lang="de-CH"/>
          </a:p>
        </p:txBody>
      </p:sp>
      <p:sp>
        <p:nvSpPr>
          <p:cNvPr id="53" name="Line 61"/>
          <p:cNvSpPr>
            <a:spLocks noChangeShapeType="1"/>
          </p:cNvSpPr>
          <p:nvPr/>
        </p:nvSpPr>
        <p:spPr bwMode="auto">
          <a:xfrm flipH="1">
            <a:off x="467544" y="3140968"/>
            <a:ext cx="216024" cy="288032"/>
          </a:xfrm>
          <a:prstGeom prst="line">
            <a:avLst/>
          </a:prstGeom>
          <a:noFill/>
          <a:ln w="57150" cap="rnd">
            <a:solidFill>
              <a:srgbClr val="7030A0"/>
            </a:solidFill>
            <a:prstDash val="lgDash"/>
            <a:beve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/>
          <a:p>
            <a:endParaRPr lang="de-CH"/>
          </a:p>
        </p:txBody>
      </p:sp>
      <p:pic>
        <p:nvPicPr>
          <p:cNvPr id="79" name="Picture 78" descr="AliceBlue.eps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flipH="1">
            <a:off x="251520" y="1556792"/>
            <a:ext cx="1183899" cy="1206667"/>
          </a:xfrm>
          <a:prstGeom prst="rect">
            <a:avLst/>
          </a:prstGeom>
        </p:spPr>
      </p:pic>
      <p:pic>
        <p:nvPicPr>
          <p:cNvPr id="84" name="Picture 6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48" y="3717033"/>
            <a:ext cx="1214870" cy="864096"/>
          </a:xfrm>
          <a:prstGeom prst="rect">
            <a:avLst/>
          </a:prstGeom>
          <a:noFill/>
        </p:spPr>
      </p:pic>
      <p:pic>
        <p:nvPicPr>
          <p:cNvPr id="3" name="Picture 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5936" y="1252828"/>
            <a:ext cx="2350343" cy="51998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89" name="Group 88"/>
          <p:cNvGrpSpPr/>
          <p:nvPr/>
        </p:nvGrpSpPr>
        <p:grpSpPr>
          <a:xfrm>
            <a:off x="6372200" y="2287920"/>
            <a:ext cx="428630" cy="1285096"/>
            <a:chOff x="6372200" y="2287920"/>
            <a:chExt cx="428630" cy="1285096"/>
          </a:xfrm>
        </p:grpSpPr>
        <p:sp>
          <p:nvSpPr>
            <p:cNvPr id="86" name="Line 7"/>
            <p:cNvSpPr>
              <a:spLocks noChangeShapeType="1"/>
            </p:cNvSpPr>
            <p:nvPr/>
          </p:nvSpPr>
          <p:spPr bwMode="auto">
            <a:xfrm flipH="1">
              <a:off x="6372200" y="2287920"/>
              <a:ext cx="15264" cy="1285096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88" name="Picture 87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458530" y="2647960"/>
              <a:ext cx="342300" cy="242828"/>
            </a:xfrm>
            <a:prstGeom prst="rect">
              <a:avLst/>
            </a:prstGeom>
            <a:noFill/>
            <a:ln/>
            <a:effectLst/>
          </p:spPr>
        </p:pic>
      </p:grpSp>
      <p:pic>
        <p:nvPicPr>
          <p:cNvPr id="62" name="Picture 2" descr="startrek-beam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832648" y="-27384"/>
            <a:ext cx="3347864" cy="49413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922492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5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039" grpId="0" animBg="1"/>
      <p:bldP spid="119" grpId="0"/>
      <p:bldP spid="13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612775" y="44624"/>
            <a:ext cx="8153400" cy="990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/>
              <a:t>Demonstration of Quantum Technology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FD70C35E-AD68-4018-BD60-7E91F9986D2E}" type="slidenum">
              <a:rPr lang="en-US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Rectangle 298"/>
          <p:cNvSpPr>
            <a:spLocks noChangeArrowheads="1"/>
          </p:cNvSpPr>
          <p:nvPr/>
        </p:nvSpPr>
        <p:spPr bwMode="auto">
          <a:xfrm>
            <a:off x="510116" y="1044223"/>
            <a:ext cx="8083550" cy="663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b="0" dirty="0" smtClean="0">
                <a:latin typeface="Calibri" pitchFamily="34" charset="0"/>
                <a:cs typeface="Calibri" pitchFamily="34" charset="0"/>
              </a:rPr>
              <a:t>generation of random numbers</a:t>
            </a:r>
            <a:endParaRPr lang="en-US" sz="28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275" r="275"/>
          <a:stretch>
            <a:fillRect/>
          </a:stretch>
        </p:blipFill>
        <p:spPr>
          <a:xfrm>
            <a:off x="1327637" y="1588911"/>
            <a:ext cx="6758412" cy="3716867"/>
          </a:xfrm>
          <a:ln>
            <a:solidFill>
              <a:schemeClr val="tx1"/>
            </a:solidFill>
          </a:ln>
        </p:spPr>
      </p:pic>
      <p:grpSp>
        <p:nvGrpSpPr>
          <p:cNvPr id="27" name="Group 101"/>
          <p:cNvGrpSpPr>
            <a:grpSpLocks/>
          </p:cNvGrpSpPr>
          <p:nvPr/>
        </p:nvGrpSpPr>
        <p:grpSpPr bwMode="auto">
          <a:xfrm>
            <a:off x="2957686" y="2229556"/>
            <a:ext cx="1190981" cy="728134"/>
            <a:chOff x="2935329" y="1229896"/>
            <a:chExt cx="941575" cy="599209"/>
          </a:xfrm>
        </p:grpSpPr>
        <p:sp>
          <p:nvSpPr>
            <p:cNvPr id="28" name="Line 7"/>
            <p:cNvSpPr>
              <a:spLocks noChangeShapeType="1"/>
            </p:cNvSpPr>
            <p:nvPr/>
          </p:nvSpPr>
          <p:spPr bwMode="auto">
            <a:xfrm>
              <a:off x="2935329" y="1829105"/>
              <a:ext cx="941575" cy="0"/>
            </a:xfrm>
            <a:prstGeom prst="line">
              <a:avLst/>
            </a:prstGeom>
            <a:noFill/>
            <a:ln w="57150" cmpd="sng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 lIns="0" tIns="0" rIns="0" bIns="0" anchor="ctr"/>
            <a:lstStyle/>
            <a:p>
              <a:endParaRPr lang="de-CH"/>
            </a:p>
          </p:txBody>
        </p:sp>
        <p:grpSp>
          <p:nvGrpSpPr>
            <p:cNvPr id="30" name="Group 28"/>
            <p:cNvGrpSpPr>
              <a:grpSpLocks/>
            </p:cNvGrpSpPr>
            <p:nvPr/>
          </p:nvGrpSpPr>
          <p:grpSpPr bwMode="auto">
            <a:xfrm>
              <a:off x="3143670" y="1229896"/>
              <a:ext cx="457692" cy="460694"/>
              <a:chOff x="4493712" y="2000240"/>
              <a:chExt cx="457692" cy="460694"/>
            </a:xfrm>
          </p:grpSpPr>
          <p:sp>
            <p:nvSpPr>
              <p:cNvPr id="37" name="Oval 2"/>
              <p:cNvSpPr>
                <a:spLocks noChangeArrowheads="1"/>
              </p:cNvSpPr>
              <p:nvPr/>
            </p:nvSpPr>
            <p:spPr bwMode="auto">
              <a:xfrm>
                <a:off x="4493712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38" name="Line 5"/>
              <p:cNvSpPr>
                <a:spLocks noChangeShapeType="1"/>
              </p:cNvSpPr>
              <p:nvPr/>
            </p:nvSpPr>
            <p:spPr bwMode="auto">
              <a:xfrm rot="10800000">
                <a:off x="4723063" y="2046918"/>
                <a:ext cx="0" cy="367338"/>
              </a:xfrm>
              <a:prstGeom prst="line">
                <a:avLst/>
              </a:prstGeom>
              <a:noFill/>
              <a:ln w="57150" cmpd="sng">
                <a:solidFill>
                  <a:srgbClr val="000000"/>
                </a:solidFill>
                <a:round/>
                <a:headEnd type="triangle" w="med" len="sm"/>
                <a:tailEnd type="triangle" w="med" len="sm"/>
              </a:ln>
            </p:spPr>
            <p:txBody>
              <a:bodyPr anchor="ctr" anchorCtr="1"/>
              <a:lstStyle/>
              <a:p>
                <a:endParaRPr lang="de-CH"/>
              </a:p>
            </p:txBody>
          </p:sp>
        </p:grpSp>
      </p:grpSp>
      <p:sp>
        <p:nvSpPr>
          <p:cNvPr id="39" name="Rectangle 298"/>
          <p:cNvSpPr>
            <a:spLocks noChangeArrowheads="1"/>
          </p:cNvSpPr>
          <p:nvPr/>
        </p:nvSpPr>
        <p:spPr bwMode="auto">
          <a:xfrm>
            <a:off x="3993444" y="5260622"/>
            <a:ext cx="4540956" cy="49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(diagram from </a:t>
            </a:r>
            <a:r>
              <a:rPr lang="en-US" sz="2000" b="0" dirty="0" err="1" smtClean="0">
                <a:latin typeface="Calibri" pitchFamily="34" charset="0"/>
                <a:cs typeface="Calibri" pitchFamily="34" charset="0"/>
                <a:hlinkClick r:id="rId4"/>
              </a:rPr>
              <a:t>idQuantique</a:t>
            </a:r>
            <a:r>
              <a:rPr lang="en-US" sz="2000" b="0" dirty="0" smtClean="0">
                <a:latin typeface="Calibri" pitchFamily="34" charset="0"/>
                <a:cs typeface="Calibri" pitchFamily="34" charset="0"/>
                <a:hlinkClick r:id="rId4"/>
              </a:rPr>
              <a:t> 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white paper)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298"/>
          <p:cNvSpPr>
            <a:spLocks noChangeArrowheads="1"/>
          </p:cNvSpPr>
          <p:nvPr/>
        </p:nvSpPr>
        <p:spPr bwMode="auto">
          <a:xfrm>
            <a:off x="614800" y="5657891"/>
            <a:ext cx="7241853" cy="1055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b="0" dirty="0" smtClean="0">
                <a:latin typeface="Calibri" pitchFamily="34" charset="0"/>
                <a:cs typeface="Calibri" pitchFamily="34" charset="0"/>
              </a:rPr>
              <a:t>no </a:t>
            </a:r>
            <a:r>
              <a:rPr lang="en-US" sz="2800" b="0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quantum computation</a:t>
            </a:r>
            <a:r>
              <a:rPr lang="en-US" sz="2800" b="0" dirty="0" smtClean="0">
                <a:latin typeface="Calibri" pitchFamily="34" charset="0"/>
                <a:cs typeface="Calibri" pitchFamily="34" charset="0"/>
              </a:rPr>
              <a:t>, only </a:t>
            </a:r>
            <a:br>
              <a:rPr lang="en-US" sz="28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800" b="0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quantum communication </a:t>
            </a:r>
            <a:r>
              <a:rPr lang="en-US" sz="2800" b="0" dirty="0" smtClean="0">
                <a:latin typeface="Calibri" pitchFamily="34" charset="0"/>
                <a:cs typeface="Calibri" pitchFamily="34" charset="0"/>
              </a:rPr>
              <a:t>required</a:t>
            </a:r>
            <a:endParaRPr lang="en-US" sz="28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48667" y="3598333"/>
            <a:ext cx="522111" cy="3668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486400" y="2353733"/>
            <a:ext cx="522111" cy="3668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298"/>
          <p:cNvSpPr>
            <a:spLocks noChangeArrowheads="1"/>
          </p:cNvSpPr>
          <p:nvPr/>
        </p:nvSpPr>
        <p:spPr bwMode="auto">
          <a:xfrm>
            <a:off x="3936294" y="4625622"/>
            <a:ext cx="692150" cy="42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50%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298"/>
          <p:cNvSpPr>
            <a:spLocks noChangeArrowheads="1"/>
          </p:cNvSpPr>
          <p:nvPr/>
        </p:nvSpPr>
        <p:spPr bwMode="auto">
          <a:xfrm>
            <a:off x="6826249" y="2153356"/>
            <a:ext cx="692150" cy="42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50%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22640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7584" y="620688"/>
            <a:ext cx="7572428" cy="928694"/>
          </a:xfrm>
        </p:spPr>
        <p:txBody>
          <a:bodyPr/>
          <a:lstStyle/>
          <a:p>
            <a:r>
              <a:rPr lang="en-US" sz="4000" dirty="0"/>
              <a:t>What </a:t>
            </a:r>
            <a:r>
              <a:rPr lang="en-US" sz="4000" dirty="0" smtClean="0"/>
              <a:t>will you Learn from </a:t>
            </a:r>
            <a:r>
              <a:rPr lang="en-US" sz="4000" dirty="0"/>
              <a:t>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050924" y="1628775"/>
            <a:ext cx="7625531" cy="46085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 smtClean="0">
                <a:cs typeface="Arial" charset="0"/>
              </a:rPr>
              <a:t>Introduction </a:t>
            </a:r>
            <a:r>
              <a:rPr lang="en-US" sz="3300" dirty="0">
                <a:cs typeface="Arial" charset="0"/>
              </a:rPr>
              <a:t>to Quantum </a:t>
            </a:r>
            <a:r>
              <a:rPr lang="en-US" sz="3300" dirty="0" smtClean="0">
                <a:cs typeface="Arial" charset="0"/>
              </a:rPr>
              <a:t>Mechanics</a:t>
            </a:r>
          </a:p>
          <a:p>
            <a:pPr marL="342900" lvl="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 smtClean="0">
                <a:cs typeface="Arial" charset="0"/>
              </a:rPr>
              <a:t>Quantum </a:t>
            </a:r>
            <a:r>
              <a:rPr lang="en-US" sz="3300" dirty="0">
                <a:cs typeface="Arial" charset="0"/>
              </a:rPr>
              <a:t>Key Distribution</a:t>
            </a:r>
          </a:p>
          <a:p>
            <a:pPr marL="342900" lvl="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 smtClean="0">
                <a:cs typeface="Arial" charset="0"/>
              </a:rPr>
              <a:t>Position</a:t>
            </a:r>
            <a:r>
              <a:rPr lang="en-US" sz="3300" dirty="0">
                <a:cs typeface="Arial" charset="0"/>
              </a:rPr>
              <a:t>-Based </a:t>
            </a:r>
            <a:r>
              <a:rPr lang="en-US" sz="3300" dirty="0" smtClean="0">
                <a:cs typeface="Arial" charset="0"/>
              </a:rPr>
              <a:t>Cryptography</a:t>
            </a:r>
            <a:endParaRPr lang="en-US" sz="3300" dirty="0"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71600" y="2276872"/>
            <a:ext cx="7416824" cy="86409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925" y="620688"/>
            <a:ext cx="360611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200933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66797" y="3864069"/>
            <a:ext cx="4092947" cy="1460099"/>
            <a:chOff x="2366797" y="3864069"/>
            <a:chExt cx="4092947" cy="1460099"/>
          </a:xfrm>
        </p:grpSpPr>
        <p:grpSp>
          <p:nvGrpSpPr>
            <p:cNvPr id="16" name="Group 75"/>
            <p:cNvGrpSpPr/>
            <p:nvPr/>
          </p:nvGrpSpPr>
          <p:grpSpPr>
            <a:xfrm>
              <a:off x="2366797" y="3864069"/>
              <a:ext cx="4092947" cy="1460099"/>
              <a:chOff x="2366797" y="3864069"/>
              <a:chExt cx="4092947" cy="1460099"/>
            </a:xfrm>
          </p:grpSpPr>
          <p:sp>
            <p:nvSpPr>
              <p:cNvPr id="341142" name="Line 150"/>
              <p:cNvSpPr>
                <a:spLocks noChangeShapeType="1"/>
              </p:cNvSpPr>
              <p:nvPr/>
            </p:nvSpPr>
            <p:spPr bwMode="auto">
              <a:xfrm flipH="1">
                <a:off x="2366797" y="4557242"/>
                <a:ext cx="877836" cy="66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91" name="Rectangle 22"/>
              <p:cNvSpPr>
                <a:spLocks noChangeArrowheads="1"/>
              </p:cNvSpPr>
              <p:nvPr/>
            </p:nvSpPr>
            <p:spPr bwMode="auto">
              <a:xfrm>
                <a:off x="3254214" y="3864069"/>
                <a:ext cx="2305928" cy="1460099"/>
              </a:xfrm>
              <a:prstGeom prst="rect">
                <a:avLst/>
              </a:prstGeom>
              <a:noFill/>
              <a:ln w="381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" name="Line 150"/>
              <p:cNvSpPr>
                <a:spLocks noChangeShapeType="1"/>
              </p:cNvSpPr>
              <p:nvPr/>
            </p:nvSpPr>
            <p:spPr bwMode="auto">
              <a:xfrm flipH="1">
                <a:off x="5581908" y="4925951"/>
                <a:ext cx="877836" cy="66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106" name="Line 150"/>
              <p:cNvSpPr>
                <a:spLocks noChangeShapeType="1"/>
              </p:cNvSpPr>
              <p:nvPr/>
            </p:nvSpPr>
            <p:spPr bwMode="auto">
              <a:xfrm flipH="1">
                <a:off x="5567159" y="4114790"/>
                <a:ext cx="877836" cy="66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  <p:pic>
          <p:nvPicPr>
            <p:cNvPr id="67" name="Picture 9" descr="dolly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79912" y="3970435"/>
              <a:ext cx="1368152" cy="1258765"/>
            </a:xfrm>
            <a:prstGeom prst="rect">
              <a:avLst/>
            </a:prstGeom>
            <a:noFill/>
          </p:spPr>
        </p:pic>
      </p:grpSp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 smtClean="0"/>
              <a:t>No-Cloning Theorem</a:t>
            </a:r>
            <a:endParaRPr lang="en-US" sz="4000" dirty="0"/>
          </a:p>
        </p:txBody>
      </p:sp>
      <p:sp>
        <p:nvSpPr>
          <p:cNvPr id="341139" name="Line 147"/>
          <p:cNvSpPr>
            <a:spLocks noChangeShapeType="1"/>
          </p:cNvSpPr>
          <p:nvPr/>
        </p:nvSpPr>
        <p:spPr bwMode="auto">
          <a:xfrm rot="10800000">
            <a:off x="1408113" y="5157788"/>
            <a:ext cx="0" cy="574675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13" name="Group 97"/>
          <p:cNvGrpSpPr/>
          <p:nvPr/>
        </p:nvGrpSpPr>
        <p:grpSpPr>
          <a:xfrm>
            <a:off x="1476007" y="4154891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1146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0" name="Text Box 21"/>
            <p:cNvSpPr txBox="1">
              <a:spLocks noChangeArrowheads="1"/>
            </p:cNvSpPr>
            <p:nvPr/>
          </p:nvSpPr>
          <p:spPr bwMode="auto">
            <a:xfrm>
              <a:off x="117393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b="0" dirty="0" smtClean="0">
                  <a:cs typeface="Arial" charset="0"/>
                </a:rPr>
                <a:t>?</a:t>
              </a:r>
              <a:endParaRPr lang="de-CH" sz="3200" b="0" dirty="0">
                <a:cs typeface="Arial" charset="0"/>
              </a:endParaRPr>
            </a:p>
          </p:txBody>
        </p:sp>
      </p:grpSp>
      <p:grpSp>
        <p:nvGrpSpPr>
          <p:cNvPr id="14" name="Group 98"/>
          <p:cNvGrpSpPr/>
          <p:nvPr/>
        </p:nvGrpSpPr>
        <p:grpSpPr>
          <a:xfrm>
            <a:off x="6593658" y="3697691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0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1" name="Text Box 21"/>
            <p:cNvSpPr txBox="1">
              <a:spLocks noChangeArrowheads="1"/>
            </p:cNvSpPr>
            <p:nvPr/>
          </p:nvSpPr>
          <p:spPr bwMode="auto">
            <a:xfrm>
              <a:off x="117393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b="0" dirty="0" smtClean="0">
                  <a:cs typeface="Arial" charset="0"/>
                </a:rPr>
                <a:t>?</a:t>
              </a:r>
              <a:endParaRPr lang="de-CH" sz="3200" b="0" dirty="0">
                <a:cs typeface="Arial" charset="0"/>
              </a:endParaRPr>
            </a:p>
          </p:txBody>
        </p:sp>
      </p:grpSp>
      <p:grpSp>
        <p:nvGrpSpPr>
          <p:cNvPr id="15" name="Group 101"/>
          <p:cNvGrpSpPr/>
          <p:nvPr/>
        </p:nvGrpSpPr>
        <p:grpSpPr>
          <a:xfrm>
            <a:off x="6623155" y="4553097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3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4" name="Text Box 21"/>
            <p:cNvSpPr txBox="1">
              <a:spLocks noChangeArrowheads="1"/>
            </p:cNvSpPr>
            <p:nvPr/>
          </p:nvSpPr>
          <p:spPr bwMode="auto">
            <a:xfrm>
              <a:off x="117393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b="0" dirty="0" smtClean="0">
                  <a:cs typeface="Arial" charset="0"/>
                </a:rPr>
                <a:t>?</a:t>
              </a:r>
              <a:endParaRPr lang="de-CH" sz="3200" b="0" dirty="0">
                <a:cs typeface="Arial" charset="0"/>
              </a:endParaRPr>
            </a:p>
          </p:txBody>
        </p:sp>
      </p:grpSp>
      <p:grpSp>
        <p:nvGrpSpPr>
          <p:cNvPr id="17" name="Group 74"/>
          <p:cNvGrpSpPr/>
          <p:nvPr/>
        </p:nvGrpSpPr>
        <p:grpSpPr>
          <a:xfrm>
            <a:off x="2771801" y="3429000"/>
            <a:ext cx="5184576" cy="2232248"/>
            <a:chOff x="2809127" y="3501009"/>
            <a:chExt cx="3326202" cy="2232248"/>
          </a:xfrm>
        </p:grpSpPr>
        <p:sp>
          <p:nvSpPr>
            <p:cNvPr id="92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05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80" name="Group 28"/>
          <p:cNvGrpSpPr/>
          <p:nvPr/>
        </p:nvGrpSpPr>
        <p:grpSpPr>
          <a:xfrm>
            <a:off x="2699792" y="1052736"/>
            <a:ext cx="720000" cy="720000"/>
            <a:chOff x="4214810" y="2000240"/>
            <a:chExt cx="457692" cy="460694"/>
          </a:xfrm>
        </p:grpSpPr>
        <p:sp>
          <p:nvSpPr>
            <p:cNvPr id="81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82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539552" y="980728"/>
            <a:ext cx="720000" cy="720000"/>
            <a:chOff x="7597837" y="2707419"/>
            <a:chExt cx="457692" cy="460694"/>
          </a:xfrm>
        </p:grpSpPr>
        <p:sp>
          <p:nvSpPr>
            <p:cNvPr id="114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5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6" name="Group 28"/>
          <p:cNvGrpSpPr/>
          <p:nvPr/>
        </p:nvGrpSpPr>
        <p:grpSpPr>
          <a:xfrm>
            <a:off x="539553" y="1988800"/>
            <a:ext cx="720000" cy="720000"/>
            <a:chOff x="4214810" y="2000240"/>
            <a:chExt cx="457692" cy="460694"/>
          </a:xfrm>
        </p:grpSpPr>
        <p:sp>
          <p:nvSpPr>
            <p:cNvPr id="117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8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9" name="Group 28"/>
          <p:cNvGrpSpPr/>
          <p:nvPr/>
        </p:nvGrpSpPr>
        <p:grpSpPr>
          <a:xfrm>
            <a:off x="2699792" y="1988840"/>
            <a:ext cx="720000" cy="720000"/>
            <a:chOff x="4214810" y="2000240"/>
            <a:chExt cx="457692" cy="460694"/>
          </a:xfrm>
        </p:grpSpPr>
        <p:sp>
          <p:nvSpPr>
            <p:cNvPr id="120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1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22" name="Group 10"/>
          <p:cNvGrpSpPr>
            <a:grpSpLocks/>
          </p:cNvGrpSpPr>
          <p:nvPr/>
        </p:nvGrpSpPr>
        <p:grpSpPr bwMode="auto">
          <a:xfrm>
            <a:off x="5651028" y="2060278"/>
            <a:ext cx="865187" cy="792162"/>
            <a:chOff x="2148" y="2341"/>
            <a:chExt cx="545" cy="499"/>
          </a:xfrm>
        </p:grpSpPr>
        <p:sp>
          <p:nvSpPr>
            <p:cNvPr id="123" name="Oval 11"/>
            <p:cNvSpPr>
              <a:spLocks noChangeArrowheads="1"/>
            </p:cNvSpPr>
            <p:nvPr/>
          </p:nvSpPr>
          <p:spPr bwMode="auto">
            <a:xfrm>
              <a:off x="2239" y="2432"/>
              <a:ext cx="363" cy="3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 useBgFill="1">
          <p:nvSpPr>
            <p:cNvPr id="124" name="Rectangle 12"/>
            <p:cNvSpPr>
              <a:spLocks noChangeArrowheads="1"/>
            </p:cNvSpPr>
            <p:nvPr/>
          </p:nvSpPr>
          <p:spPr bwMode="auto">
            <a:xfrm>
              <a:off x="2148" y="2568"/>
              <a:ext cx="545" cy="272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 b="1">
                <a:cs typeface="Arial" charset="0"/>
              </a:endParaRPr>
            </a:p>
          </p:txBody>
        </p:sp>
        <p:sp>
          <p:nvSpPr>
            <p:cNvPr id="125" name="Line 13"/>
            <p:cNvSpPr>
              <a:spLocks noChangeShapeType="1"/>
            </p:cNvSpPr>
            <p:nvPr/>
          </p:nvSpPr>
          <p:spPr bwMode="auto">
            <a:xfrm flipV="1">
              <a:off x="2420" y="2341"/>
              <a:ext cx="136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126" name="Rectangle 22"/>
          <p:cNvSpPr>
            <a:spLocks noChangeArrowheads="1"/>
          </p:cNvSpPr>
          <p:nvPr/>
        </p:nvSpPr>
        <p:spPr bwMode="auto">
          <a:xfrm>
            <a:off x="5660553" y="1988840"/>
            <a:ext cx="865187" cy="1008063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7" name="Group 139"/>
          <p:cNvGrpSpPr>
            <a:grpSpLocks/>
          </p:cNvGrpSpPr>
          <p:nvPr/>
        </p:nvGrpSpPr>
        <p:grpSpPr bwMode="auto">
          <a:xfrm>
            <a:off x="6947172" y="2075584"/>
            <a:ext cx="865188" cy="792163"/>
            <a:chOff x="2154" y="1933"/>
            <a:chExt cx="545" cy="499"/>
          </a:xfrm>
        </p:grpSpPr>
        <p:sp>
          <p:nvSpPr>
            <p:cNvPr id="128" name="Oval 140"/>
            <p:cNvSpPr>
              <a:spLocks noChangeArrowheads="1"/>
            </p:cNvSpPr>
            <p:nvPr/>
          </p:nvSpPr>
          <p:spPr bwMode="auto">
            <a:xfrm>
              <a:off x="2245" y="2024"/>
              <a:ext cx="363" cy="3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 useBgFill="1">
          <p:nvSpPr>
            <p:cNvPr id="129" name="Rectangle 141"/>
            <p:cNvSpPr>
              <a:spLocks noChangeArrowheads="1"/>
            </p:cNvSpPr>
            <p:nvPr/>
          </p:nvSpPr>
          <p:spPr bwMode="auto">
            <a:xfrm>
              <a:off x="2154" y="2160"/>
              <a:ext cx="545" cy="272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 b="1">
                <a:latin typeface="cmsy10" pitchFamily="34" charset="0"/>
                <a:cs typeface="Arial" charset="0"/>
              </a:endParaRPr>
            </a:p>
          </p:txBody>
        </p:sp>
        <p:sp>
          <p:nvSpPr>
            <p:cNvPr id="130" name="Line 142"/>
            <p:cNvSpPr>
              <a:spLocks noChangeShapeType="1"/>
            </p:cNvSpPr>
            <p:nvPr/>
          </p:nvSpPr>
          <p:spPr bwMode="auto">
            <a:xfrm flipV="1">
              <a:off x="2426" y="1933"/>
              <a:ext cx="136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131" name="Rectangle 149"/>
          <p:cNvSpPr>
            <a:spLocks noChangeArrowheads="1"/>
          </p:cNvSpPr>
          <p:nvPr/>
        </p:nvSpPr>
        <p:spPr bwMode="auto">
          <a:xfrm>
            <a:off x="6947172" y="1988270"/>
            <a:ext cx="865188" cy="100806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2" name="Group 90"/>
          <p:cNvGrpSpPr/>
          <p:nvPr/>
        </p:nvGrpSpPr>
        <p:grpSpPr>
          <a:xfrm>
            <a:off x="5850239" y="2439230"/>
            <a:ext cx="504000" cy="504000"/>
            <a:chOff x="6948264" y="2780928"/>
            <a:chExt cx="457692" cy="460694"/>
          </a:xfrm>
        </p:grpSpPr>
        <p:sp>
          <p:nvSpPr>
            <p:cNvPr id="133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34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35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36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37" name="Group 136"/>
          <p:cNvGrpSpPr/>
          <p:nvPr/>
        </p:nvGrpSpPr>
        <p:grpSpPr>
          <a:xfrm>
            <a:off x="7141930" y="2436996"/>
            <a:ext cx="504000" cy="504000"/>
            <a:chOff x="4427984" y="692696"/>
            <a:chExt cx="457692" cy="460694"/>
          </a:xfrm>
        </p:grpSpPr>
        <p:sp>
          <p:nvSpPr>
            <p:cNvPr id="138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9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0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41" name="Picture 14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475656" y="2132856"/>
            <a:ext cx="690067" cy="446227"/>
          </a:xfrm>
          <a:prstGeom prst="rect">
            <a:avLst/>
          </a:prstGeom>
          <a:noFill/>
          <a:ln/>
          <a:effectLst/>
        </p:spPr>
      </p:pic>
      <p:pic>
        <p:nvPicPr>
          <p:cNvPr id="142" name="Picture 14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707904" y="2148851"/>
            <a:ext cx="690067" cy="446227"/>
          </a:xfrm>
          <a:prstGeom prst="rect">
            <a:avLst/>
          </a:prstGeom>
          <a:noFill/>
          <a:ln/>
          <a:effectLst/>
        </p:spPr>
      </p:pic>
      <p:pic>
        <p:nvPicPr>
          <p:cNvPr id="143" name="Picture 142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475656" y="1196752"/>
            <a:ext cx="690067" cy="487680"/>
          </a:xfrm>
          <a:prstGeom prst="rect">
            <a:avLst/>
          </a:prstGeom>
          <a:noFill/>
          <a:ln/>
          <a:effectLst/>
        </p:spPr>
      </p:pic>
      <p:pic>
        <p:nvPicPr>
          <p:cNvPr id="144" name="Picture 143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707904" y="1167408"/>
            <a:ext cx="690067" cy="487680"/>
          </a:xfrm>
          <a:prstGeom prst="rect">
            <a:avLst/>
          </a:prstGeom>
          <a:noFill/>
          <a:ln/>
          <a:effectLst/>
        </p:spPr>
      </p:pic>
      <p:sp>
        <p:nvSpPr>
          <p:cNvPr id="59" name="Content Placeholder 1"/>
          <p:cNvSpPr txBox="1">
            <a:spLocks/>
          </p:cNvSpPr>
          <p:nvPr/>
        </p:nvSpPr>
        <p:spPr>
          <a:xfrm>
            <a:off x="4932040" y="1124744"/>
            <a:ext cx="2880320" cy="648072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2400" dirty="0">
                <a:cs typeface="Arial" charset="0"/>
              </a:rPr>
              <a:t>Q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uantum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operations: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sp>
        <p:nvSpPr>
          <p:cNvPr id="64" name="Rectangle 22"/>
          <p:cNvSpPr>
            <a:spLocks noChangeArrowheads="1"/>
          </p:cNvSpPr>
          <p:nvPr/>
        </p:nvSpPr>
        <p:spPr bwMode="auto">
          <a:xfrm>
            <a:off x="7884368" y="980728"/>
            <a:ext cx="649188" cy="71926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Content Placeholder 1"/>
          <p:cNvSpPr txBox="1">
            <a:spLocks/>
          </p:cNvSpPr>
          <p:nvPr/>
        </p:nvSpPr>
        <p:spPr>
          <a:xfrm>
            <a:off x="7956376" y="923838"/>
            <a:ext cx="648072" cy="792088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U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sp>
        <p:nvSpPr>
          <p:cNvPr id="66" name="Text Box 21"/>
          <p:cNvSpPr txBox="1">
            <a:spLocks noChangeArrowheads="1"/>
          </p:cNvSpPr>
          <p:nvPr/>
        </p:nvSpPr>
        <p:spPr bwMode="auto">
          <a:xfrm>
            <a:off x="683568" y="5877272"/>
            <a:ext cx="65527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 smtClean="0">
                <a:cs typeface="Arial" charset="0"/>
              </a:rPr>
              <a:t>Proof: copying is a </a:t>
            </a:r>
            <a:r>
              <a:rPr lang="en-US" sz="2800" dirty="0" smtClean="0">
                <a:solidFill>
                  <a:srgbClr val="0000FF"/>
                </a:solidFill>
                <a:cs typeface="Arial" charset="0"/>
              </a:rPr>
              <a:t>non-linear operation</a:t>
            </a:r>
            <a:endParaRPr lang="de-CH" sz="2800" dirty="0">
              <a:solidFill>
                <a:srgbClr val="0000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13759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C -0.08577 0.07523 -0.17153 0.15069 -0.1941 0.22662 C -0.21667 0.30254 -0.14479 0.41759 -0.1349 0.45555 " pathEditMode="relative" ptsTypes="aaA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48148E-6 C 0.09149 0.09283 0.18316 0.18588 0.2 0.26296 C 0.21667 0.34051 0.15885 0.40232 0.10087 0.46435 " pathEditMode="relative" ptsTypes="aaA">
                                      <p:cBhvr>
                                        <p:cTn id="1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81481E-6 C -0.06128 0.07453 -0.12239 0.1493 -0.14496 0.20208 C -0.16753 0.25486 -0.15139 0.28564 -0.13507 0.31666 " pathEditMode="relative" ptsTypes="aaA">
                                      <p:cBhvr>
                                        <p:cTn id="1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59259E-6 C 0.06476 0.06852 0.12951 0.13704 0.14653 0.18982 C 0.16354 0.2426 0.13299 0.27963 0.10243 0.31667 " pathEditMode="relative" ptsTypes="aaA">
                                      <p:cBhvr>
                                        <p:cTn id="1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rmAutofit fontScale="90000"/>
          </a:bodyPr>
          <a:lstStyle/>
          <a:p>
            <a:pPr algn="l"/>
            <a:r>
              <a:rPr lang="fr-CH" dirty="0" smtClean="0"/>
              <a:t>Quantum Key Distribution (QKD)</a:t>
            </a:r>
            <a:endParaRPr lang="en-US" dirty="0"/>
          </a:p>
        </p:txBody>
      </p:sp>
      <p:sp>
        <p:nvSpPr>
          <p:cNvPr id="518150" name="Line 6"/>
          <p:cNvSpPr>
            <a:spLocks noChangeShapeType="1"/>
          </p:cNvSpPr>
          <p:nvPr/>
        </p:nvSpPr>
        <p:spPr bwMode="auto">
          <a:xfrm>
            <a:off x="3130550" y="1989138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8152" name="Line 8"/>
          <p:cNvSpPr>
            <a:spLocks noChangeShapeType="1"/>
          </p:cNvSpPr>
          <p:nvPr/>
        </p:nvSpPr>
        <p:spPr bwMode="auto">
          <a:xfrm>
            <a:off x="3130550" y="2276475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95801" y="3461023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8184" name="Picture 40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638283" y="3402013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518185" name="Freeform 41"/>
          <p:cNvSpPr>
            <a:spLocks/>
          </p:cNvSpPr>
          <p:nvPr/>
        </p:nvSpPr>
        <p:spPr bwMode="auto">
          <a:xfrm rot="563765">
            <a:off x="930329" y="2583391"/>
            <a:ext cx="303212" cy="77470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8186" name="Freeform 42"/>
          <p:cNvSpPr>
            <a:spLocks/>
          </p:cNvSpPr>
          <p:nvPr/>
        </p:nvSpPr>
        <p:spPr bwMode="auto">
          <a:xfrm>
            <a:off x="7816337" y="2598123"/>
            <a:ext cx="217488" cy="73025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870155" y="1061882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Alice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978878" y="2329716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Bob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085303" y="3923072"/>
            <a:ext cx="899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Eve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396626" y="4437112"/>
            <a:ext cx="856786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 err="1" smtClean="0">
                <a:cs typeface="Arial" charset="0"/>
              </a:rPr>
              <a:t>Offers</a:t>
            </a:r>
            <a:r>
              <a:rPr lang="de-CH" sz="2400" dirty="0" smtClean="0">
                <a:cs typeface="Arial" charset="0"/>
              </a:rPr>
              <a:t> an </a:t>
            </a:r>
            <a:r>
              <a:rPr lang="de-CH" sz="2400" dirty="0" err="1" smtClean="0">
                <a:solidFill>
                  <a:srgbClr val="0000FF"/>
                </a:solidFill>
                <a:cs typeface="Arial" charset="0"/>
              </a:rPr>
              <a:t>quantum</a:t>
            </a:r>
            <a:r>
              <a:rPr lang="de-CH" sz="2400" dirty="0" smtClean="0">
                <a:solidFill>
                  <a:srgbClr val="0000FF"/>
                </a:solidFill>
                <a:cs typeface="Arial" charset="0"/>
              </a:rPr>
              <a:t> </a:t>
            </a:r>
            <a:r>
              <a:rPr lang="de-CH" sz="2400" dirty="0" err="1" smtClean="0">
                <a:solidFill>
                  <a:srgbClr val="0000FF"/>
                </a:solidFill>
                <a:cs typeface="Arial" charset="0"/>
              </a:rPr>
              <a:t>solution</a:t>
            </a:r>
            <a:r>
              <a:rPr lang="de-CH" sz="2400" dirty="0" smtClean="0">
                <a:solidFill>
                  <a:srgbClr val="0000FF"/>
                </a:solidFill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to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the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key</a:t>
            </a:r>
            <a:r>
              <a:rPr lang="de-CH" sz="2400" dirty="0" smtClean="0">
                <a:cs typeface="Arial" charset="0"/>
              </a:rPr>
              <a:t>-exchange </a:t>
            </a:r>
            <a:r>
              <a:rPr lang="de-CH" sz="2400" dirty="0" err="1" smtClean="0">
                <a:cs typeface="Arial" charset="0"/>
              </a:rPr>
              <a:t>problem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which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does</a:t>
            </a:r>
            <a:r>
              <a:rPr lang="de-CH" sz="2400" dirty="0" smtClean="0">
                <a:cs typeface="Arial" charset="0"/>
              </a:rPr>
              <a:t> not </a:t>
            </a:r>
            <a:r>
              <a:rPr lang="de-CH" sz="2400" dirty="0" err="1" smtClean="0">
                <a:cs typeface="Arial" charset="0"/>
              </a:rPr>
              <a:t>rely</a:t>
            </a:r>
            <a:r>
              <a:rPr lang="de-CH" sz="2400" dirty="0" smtClean="0">
                <a:cs typeface="Arial" charset="0"/>
              </a:rPr>
              <a:t> on </a:t>
            </a:r>
            <a:r>
              <a:rPr lang="de-CH" sz="2400" dirty="0" err="1" smtClean="0">
                <a:solidFill>
                  <a:srgbClr val="0000FF"/>
                </a:solidFill>
                <a:cs typeface="Arial" charset="0"/>
              </a:rPr>
              <a:t>computational</a:t>
            </a:r>
            <a:r>
              <a:rPr lang="de-CH" sz="2400" dirty="0" smtClean="0">
                <a:solidFill>
                  <a:srgbClr val="0000FF"/>
                </a:solidFill>
                <a:cs typeface="Arial" charset="0"/>
              </a:rPr>
              <a:t> </a:t>
            </a:r>
            <a:r>
              <a:rPr lang="de-CH" sz="2400" dirty="0" err="1" smtClean="0">
                <a:solidFill>
                  <a:srgbClr val="0000FF"/>
                </a:solidFill>
                <a:cs typeface="Arial" charset="0"/>
              </a:rPr>
              <a:t>assumptions</a:t>
            </a:r>
            <a:r>
              <a:rPr lang="de-CH" sz="2400" dirty="0" smtClean="0">
                <a:cs typeface="Arial" charset="0"/>
              </a:rPr>
              <a:t> (such </a:t>
            </a:r>
            <a:r>
              <a:rPr lang="de-CH" sz="2400" dirty="0" err="1" smtClean="0">
                <a:cs typeface="Arial" charset="0"/>
              </a:rPr>
              <a:t>as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factoring</a:t>
            </a:r>
            <a:r>
              <a:rPr lang="de-CH" sz="2400" dirty="0" smtClean="0">
                <a:cs typeface="Arial" charset="0"/>
              </a:rPr>
              <a:t>, </a:t>
            </a:r>
            <a:r>
              <a:rPr lang="de-CH" sz="2400" dirty="0" err="1" smtClean="0">
                <a:cs typeface="Arial" charset="0"/>
              </a:rPr>
              <a:t>discrete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logarithms</a:t>
            </a:r>
            <a:r>
              <a:rPr lang="de-CH" sz="2400" dirty="0" smtClean="0">
                <a:cs typeface="Arial" charset="0"/>
              </a:rPr>
              <a:t>, etc.)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 err="1" smtClean="0">
                <a:cs typeface="Arial" charset="0"/>
              </a:rPr>
              <a:t>Puts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the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players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into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the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starting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position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to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use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symmetric-key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cryptography</a:t>
            </a:r>
            <a:r>
              <a:rPr lang="de-CH" sz="2400" dirty="0" smtClean="0">
                <a:cs typeface="Arial" charset="0"/>
              </a:rPr>
              <a:t> (</a:t>
            </a:r>
            <a:r>
              <a:rPr lang="de-CH" sz="2400" dirty="0" err="1" smtClean="0">
                <a:cs typeface="Arial" charset="0"/>
              </a:rPr>
              <a:t>encryption</a:t>
            </a:r>
            <a:r>
              <a:rPr lang="de-CH" sz="2400" dirty="0" smtClean="0">
                <a:cs typeface="Arial" charset="0"/>
              </a:rPr>
              <a:t>, </a:t>
            </a:r>
            <a:r>
              <a:rPr lang="de-CH" sz="2400" dirty="0" err="1" smtClean="0">
                <a:cs typeface="Arial" charset="0"/>
              </a:rPr>
              <a:t>authentication</a:t>
            </a:r>
            <a:r>
              <a:rPr lang="de-CH" sz="2400" dirty="0" smtClean="0">
                <a:cs typeface="Arial" charset="0"/>
              </a:rPr>
              <a:t> etc.).</a:t>
            </a:r>
            <a:endParaRPr lang="de-CH" sz="2400" b="0" dirty="0">
              <a:cs typeface="Arial" charset="0"/>
            </a:endParaRP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27584" y="1484784"/>
            <a:ext cx="1059740" cy="1080120"/>
          </a:xfrm>
          <a:prstGeom prst="rect">
            <a:avLst/>
          </a:prstGeom>
        </p:spPr>
      </p:pic>
      <p:pic>
        <p:nvPicPr>
          <p:cNvPr id="38" name="Picture 37" descr="QueenOfHearts.png"/>
          <p:cNvPicPr>
            <a:picLocks noChangeAspect="1"/>
          </p:cNvPicPr>
          <p:nvPr/>
        </p:nvPicPr>
        <p:blipFill>
          <a:blip r:embed="rId5" cstate="print"/>
          <a:srcRect l="6597" r="7636"/>
          <a:stretch>
            <a:fillRect/>
          </a:stretch>
        </p:blipFill>
        <p:spPr>
          <a:xfrm>
            <a:off x="3707904" y="2780928"/>
            <a:ext cx="1280649" cy="108362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130550" y="1096098"/>
            <a:ext cx="2881313" cy="532702"/>
            <a:chOff x="3130550" y="1096098"/>
            <a:chExt cx="2881313" cy="532702"/>
          </a:xfrm>
        </p:grpSpPr>
        <p:sp>
          <p:nvSpPr>
            <p:cNvPr id="518151" name="Line 7"/>
            <p:cNvSpPr>
              <a:spLocks noChangeShapeType="1"/>
            </p:cNvSpPr>
            <p:nvPr/>
          </p:nvSpPr>
          <p:spPr bwMode="auto">
            <a:xfrm>
              <a:off x="3130550" y="1628800"/>
              <a:ext cx="28813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grpSp>
          <p:nvGrpSpPr>
            <p:cNvPr id="39" name="Group 28"/>
            <p:cNvGrpSpPr/>
            <p:nvPr/>
          </p:nvGrpSpPr>
          <p:grpSpPr>
            <a:xfrm>
              <a:off x="3419872" y="1096098"/>
              <a:ext cx="457692" cy="460694"/>
              <a:chOff x="4214810" y="2000240"/>
              <a:chExt cx="457692" cy="460694"/>
            </a:xfrm>
          </p:grpSpPr>
          <p:sp>
            <p:nvSpPr>
              <p:cNvPr id="4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2" name="Group 28"/>
            <p:cNvGrpSpPr/>
            <p:nvPr/>
          </p:nvGrpSpPr>
          <p:grpSpPr>
            <a:xfrm>
              <a:off x="4343154" y="1096098"/>
              <a:ext cx="457692" cy="460694"/>
              <a:chOff x="4214810" y="2000240"/>
              <a:chExt cx="457692" cy="460694"/>
            </a:xfrm>
          </p:grpSpPr>
          <p:sp>
            <p:nvSpPr>
              <p:cNvPr id="43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5" name="Group 28"/>
            <p:cNvGrpSpPr/>
            <p:nvPr/>
          </p:nvGrpSpPr>
          <p:grpSpPr>
            <a:xfrm>
              <a:off x="3881513" y="1096098"/>
              <a:ext cx="457692" cy="460694"/>
              <a:chOff x="4214810" y="2000240"/>
              <a:chExt cx="457692" cy="460694"/>
            </a:xfrm>
          </p:grpSpPr>
          <p:sp>
            <p:nvSpPr>
              <p:cNvPr id="46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7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8" name="Group 133"/>
            <p:cNvGrpSpPr/>
            <p:nvPr/>
          </p:nvGrpSpPr>
          <p:grpSpPr>
            <a:xfrm>
              <a:off x="5266436" y="1096098"/>
              <a:ext cx="457692" cy="460694"/>
              <a:chOff x="7597837" y="2707419"/>
              <a:chExt cx="457692" cy="460694"/>
            </a:xfrm>
          </p:grpSpPr>
          <p:sp>
            <p:nvSpPr>
              <p:cNvPr id="49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0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51" name="Group 28"/>
            <p:cNvGrpSpPr/>
            <p:nvPr/>
          </p:nvGrpSpPr>
          <p:grpSpPr>
            <a:xfrm>
              <a:off x="4804795" y="1096098"/>
              <a:ext cx="457692" cy="460694"/>
              <a:chOff x="4214810" y="2000240"/>
              <a:chExt cx="457692" cy="460694"/>
            </a:xfrm>
          </p:grpSpPr>
          <p:sp>
            <p:nvSpPr>
              <p:cNvPr id="52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3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sp>
        <p:nvSpPr>
          <p:cNvPr id="37" name="Content Placeholder 1"/>
          <p:cNvSpPr txBox="1">
            <a:spLocks/>
          </p:cNvSpPr>
          <p:nvPr/>
        </p:nvSpPr>
        <p:spPr>
          <a:xfrm>
            <a:off x="467544" y="692696"/>
            <a:ext cx="8496944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noProof="0" dirty="0" smtClean="0">
                <a:cs typeface="Arial" charset="0"/>
                <a:hlinkClick r:id="rId6"/>
              </a:rPr>
              <a:t>[</a:t>
            </a:r>
            <a:r>
              <a:rPr lang="en-US" sz="2000" dirty="0" smtClean="0">
                <a:cs typeface="Arial" charset="0"/>
                <a:hlinkClick r:id="rId6"/>
              </a:rPr>
              <a:t>Bennett Brassard 84</a:t>
            </a:r>
            <a:r>
              <a:rPr lang="en-US" sz="2000" noProof="0" dirty="0" smtClean="0">
                <a:cs typeface="Arial" charset="0"/>
                <a:hlinkClick r:id="rId6"/>
              </a:rPr>
              <a:t>]</a:t>
            </a:r>
            <a:endParaRPr lang="en-US" sz="2000" dirty="0" smtClean="0"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 r="50930"/>
          <a:stretch>
            <a:fillRect/>
          </a:stretch>
        </p:blipFill>
        <p:spPr bwMode="auto">
          <a:xfrm>
            <a:off x="8244408" y="-1"/>
            <a:ext cx="936103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7" cstate="print"/>
          <a:srcRect l="49070"/>
          <a:stretch>
            <a:fillRect/>
          </a:stretch>
        </p:blipFill>
        <p:spPr bwMode="auto">
          <a:xfrm>
            <a:off x="7236296" y="0"/>
            <a:ext cx="971600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6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6296" y="1556792"/>
            <a:ext cx="1285425" cy="914208"/>
          </a:xfrm>
          <a:prstGeom prst="rect">
            <a:avLst/>
          </a:prstGeom>
          <a:noFill/>
        </p:spPr>
      </p:pic>
      <p:sp>
        <p:nvSpPr>
          <p:cNvPr id="56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23528" y="386104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199819" y="3861048"/>
            <a:ext cx="169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61" name="AutoShape 109"/>
          <p:cNvSpPr>
            <a:spLocks noChangeArrowheads="1"/>
          </p:cNvSpPr>
          <p:nvPr/>
        </p:nvSpPr>
        <p:spPr bwMode="auto">
          <a:xfrm>
            <a:off x="4932040" y="2708920"/>
            <a:ext cx="1368152" cy="648072"/>
          </a:xfrm>
          <a:prstGeom prst="cloudCallout">
            <a:avLst>
              <a:gd name="adj1" fmla="val -68259"/>
              <a:gd name="adj2" fmla="val 35277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sz="2400" dirty="0">
                <a:latin typeface="Consolas"/>
                <a:cs typeface="Consolas"/>
              </a:rPr>
              <a:t>?</a:t>
            </a:r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3130550" y="2564904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8171" name="Line 27"/>
          <p:cNvSpPr>
            <a:spLocks noChangeShapeType="1"/>
          </p:cNvSpPr>
          <p:nvPr/>
        </p:nvSpPr>
        <p:spPr bwMode="auto">
          <a:xfrm flipV="1">
            <a:off x="4232786" y="1700808"/>
            <a:ext cx="267205" cy="1027644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66337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18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150" grpId="0" animBg="1"/>
      <p:bldP spid="518152" grpId="0" animBg="1"/>
      <p:bldP spid="518185" grpId="0" animBg="1"/>
      <p:bldP spid="518186" grpId="0" animBg="1"/>
      <p:bldP spid="79" grpId="0"/>
      <p:bldP spid="80" grpId="0" build="p"/>
      <p:bldP spid="57" grpId="0"/>
      <p:bldP spid="60" grpId="0"/>
      <p:bldP spid="61" grpId="0" animBg="1"/>
      <p:bldP spid="62" grpId="0" animBg="1"/>
      <p:bldP spid="51817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rmAutofit fontScale="90000"/>
          </a:bodyPr>
          <a:lstStyle/>
          <a:p>
            <a:pPr algn="l"/>
            <a:r>
              <a:rPr lang="fr-CH" dirty="0" smtClean="0"/>
              <a:t>Quantum Cryptography Landscape</a:t>
            </a:r>
            <a:endParaRPr lang="en-US" dirty="0"/>
          </a:p>
        </p:txBody>
      </p:sp>
      <p:sp>
        <p:nvSpPr>
          <p:cNvPr id="56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930322"/>
              </p:ext>
            </p:extLst>
          </p:nvPr>
        </p:nvGraphicFramePr>
        <p:xfrm>
          <a:off x="1043608" y="1124744"/>
          <a:ext cx="7344816" cy="5347199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836204"/>
                <a:gridCol w="1548172"/>
                <a:gridCol w="1800200"/>
                <a:gridCol w="2160240"/>
              </a:tblGrid>
              <a:tr h="895799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attackers</a:t>
                      </a:r>
                    </a:p>
                    <a:p>
                      <a:pPr algn="l"/>
                      <a:endParaRPr lang="en-US" dirty="0" smtClean="0"/>
                    </a:p>
                    <a:p>
                      <a:pPr algn="l"/>
                      <a:r>
                        <a:rPr lang="en-US" dirty="0" smtClean="0"/>
                        <a:t>systems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efficient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br>
                        <a:rPr lang="en-US" baseline="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classical</a:t>
                      </a:r>
                    </a:p>
                    <a:p>
                      <a:pPr algn="ctr"/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attacks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efficient quantum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attacks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everlasting security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(store and break later)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 smtClean="0"/>
                        <a:t>AES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confident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longer keys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EA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brute force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 smtClean="0"/>
                        <a:t>SHA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confident</a:t>
                      </a:r>
                      <a:endParaRPr lang="en-US" sz="18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longer outputs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A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brute force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 smtClean="0"/>
                        <a:t>RSA, </a:t>
                      </a:r>
                      <a:r>
                        <a:rPr lang="en-US" baseline="0" dirty="0" err="1" smtClean="0"/>
                        <a:t>DiscLogs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confident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bg1"/>
                          </a:solidFill>
                        </a:rPr>
                        <a:t>Shor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brute force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 smtClean="0"/>
                        <a:t>Hash-Based Sign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probably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probably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brute force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McEliece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probably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probably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brute force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 smtClean="0"/>
                        <a:t>Lattice-based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probably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probably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brute force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 smtClean="0"/>
                        <a:t>QKD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33"/>
                    </a:solidFill>
                  </a:tcPr>
                </a:tc>
              </a:tr>
              <a:tr h="554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physical</a:t>
                      </a:r>
                      <a:r>
                        <a:rPr lang="en-US" baseline="0" dirty="0" smtClean="0"/>
                        <a:t> security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 rot="5400000">
            <a:off x="8046209" y="4237011"/>
            <a:ext cx="1542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Post Quantum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Crypto</a:t>
            </a:r>
            <a:endParaRPr lang="en-US" dirty="0"/>
          </a:p>
        </p:txBody>
      </p:sp>
      <p:sp>
        <p:nvSpPr>
          <p:cNvPr id="5" name="Isosceles Triangle 4"/>
          <p:cNvSpPr/>
          <p:nvPr/>
        </p:nvSpPr>
        <p:spPr>
          <a:xfrm>
            <a:off x="107504" y="1700808"/>
            <a:ext cx="720080" cy="482453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 technical difficulty (€)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98668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1969: Man on the Moon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92449" y="2594898"/>
            <a:ext cx="3675587" cy="2876147"/>
          </a:xfrm>
          <a:prstGeom prst="rect">
            <a:avLst/>
          </a:prstGeom>
        </p:spPr>
      </p:pic>
      <p:sp>
        <p:nvSpPr>
          <p:cNvPr id="14" name="Rectangle 13">
            <a:hlinkClick r:id="rId4"/>
          </p:cNvPr>
          <p:cNvSpPr/>
          <p:nvPr/>
        </p:nvSpPr>
        <p:spPr>
          <a:xfrm>
            <a:off x="5564285" y="5123193"/>
            <a:ext cx="706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</a:rPr>
              <a:t>NASA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9" name="Picture 2" descr="http://www.unmuseum.org/moonhoa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2674" y="1081841"/>
            <a:ext cx="6100861" cy="466715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202727" y="1987232"/>
            <a:ext cx="53700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The Great Moon</a:t>
            </a:r>
            <a:r>
              <a:rPr lang="en-US" sz="2800" kern="0" dirty="0">
                <a:solidFill>
                  <a:sysClr val="window" lastClr="FFFFFF"/>
                </a:solidFill>
              </a:rPr>
              <a:t>-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Landing Hoax?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5" name="Rectangle 298"/>
          <p:cNvSpPr>
            <a:spLocks noChangeArrowheads="1"/>
          </p:cNvSpPr>
          <p:nvPr/>
        </p:nvSpPr>
        <p:spPr bwMode="auto">
          <a:xfrm>
            <a:off x="302879" y="6001404"/>
            <a:ext cx="8335252" cy="71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How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can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you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prove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that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you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are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at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 a </a:t>
            </a: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specific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location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?</a:t>
            </a:r>
            <a:endParaRPr lang="de-CH" sz="28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54874" y="5676769"/>
            <a:ext cx="4323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hlinkClick r:id="rId6"/>
              </a:rPr>
              <a:t>http://www.unmuseum.org/moonhoax.htm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031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build="p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roup 204"/>
          <p:cNvGrpSpPr/>
          <p:nvPr/>
        </p:nvGrpSpPr>
        <p:grpSpPr>
          <a:xfrm>
            <a:off x="5002957" y="2132781"/>
            <a:ext cx="865187" cy="792163"/>
            <a:chOff x="5177248" y="2526481"/>
            <a:chExt cx="865187" cy="792163"/>
          </a:xfrm>
        </p:grpSpPr>
        <p:sp>
          <p:nvSpPr>
            <p:cNvPr id="290" name="Oval 91"/>
            <p:cNvSpPr>
              <a:spLocks noChangeArrowheads="1"/>
            </p:cNvSpPr>
            <p:nvPr/>
          </p:nvSpPr>
          <p:spPr bwMode="auto">
            <a:xfrm>
              <a:off x="5321710" y="2670944"/>
              <a:ext cx="576262" cy="5762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cs typeface="Arial" charset="0"/>
              </a:endParaRPr>
            </a:p>
          </p:txBody>
        </p:sp>
        <p:sp useBgFill="1">
          <p:nvSpPr>
            <p:cNvPr id="291" name="Rectangle 92"/>
            <p:cNvSpPr>
              <a:spLocks noChangeArrowheads="1"/>
            </p:cNvSpPr>
            <p:nvPr/>
          </p:nvSpPr>
          <p:spPr bwMode="auto">
            <a:xfrm>
              <a:off x="5177248" y="2886844"/>
              <a:ext cx="865187" cy="431800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>
                <a:cs typeface="Arial" charset="0"/>
              </a:endParaRPr>
            </a:p>
          </p:txBody>
        </p:sp>
        <p:sp>
          <p:nvSpPr>
            <p:cNvPr id="292" name="Line 93"/>
            <p:cNvSpPr>
              <a:spLocks noChangeShapeType="1"/>
            </p:cNvSpPr>
            <p:nvPr/>
          </p:nvSpPr>
          <p:spPr bwMode="auto">
            <a:xfrm flipV="1">
              <a:off x="5609048" y="2526481"/>
              <a:ext cx="215900" cy="2889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rmAutofit fontScale="90000"/>
          </a:bodyPr>
          <a:lstStyle/>
          <a:p>
            <a:pPr algn="l"/>
            <a:r>
              <a:rPr lang="fr-CH" dirty="0" smtClean="0"/>
              <a:t>Quantum Key Distribution (QKD)</a:t>
            </a:r>
            <a:endParaRPr lang="en-US" dirty="0"/>
          </a:p>
        </p:txBody>
      </p:sp>
      <p:sp>
        <p:nvSpPr>
          <p:cNvPr id="518150" name="Line 6"/>
          <p:cNvSpPr>
            <a:spLocks noChangeShapeType="1"/>
          </p:cNvSpPr>
          <p:nvPr/>
        </p:nvSpPr>
        <p:spPr bwMode="auto">
          <a:xfrm>
            <a:off x="3562599" y="3285679"/>
            <a:ext cx="151345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-36512" y="1484784"/>
            <a:ext cx="1059740" cy="1080120"/>
          </a:xfrm>
          <a:prstGeom prst="rect">
            <a:avLst/>
          </a:prstGeom>
        </p:spPr>
      </p:pic>
      <p:sp>
        <p:nvSpPr>
          <p:cNvPr id="37" name="Content Placeholder 1"/>
          <p:cNvSpPr txBox="1">
            <a:spLocks/>
          </p:cNvSpPr>
          <p:nvPr/>
        </p:nvSpPr>
        <p:spPr>
          <a:xfrm>
            <a:off x="467544" y="692696"/>
            <a:ext cx="8496944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noProof="0" dirty="0" smtClean="0">
                <a:cs typeface="Arial" charset="0"/>
              </a:rPr>
              <a:t>[</a:t>
            </a:r>
            <a:r>
              <a:rPr lang="en-US" sz="2000" dirty="0" smtClean="0">
                <a:cs typeface="Arial" charset="0"/>
              </a:rPr>
              <a:t>Bennett Brassard 84</a:t>
            </a:r>
            <a:r>
              <a:rPr lang="en-US" sz="2000" noProof="0" dirty="0" smtClean="0">
                <a:cs typeface="Arial" charset="0"/>
              </a:rPr>
              <a:t>]</a:t>
            </a:r>
            <a:endParaRPr lang="en-US" sz="2000" dirty="0" smtClean="0"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r="50930"/>
          <a:stretch>
            <a:fillRect/>
          </a:stretch>
        </p:blipFill>
        <p:spPr bwMode="auto">
          <a:xfrm>
            <a:off x="8244408" y="-1"/>
            <a:ext cx="936103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4" cstate="print"/>
          <a:srcRect l="49070"/>
          <a:stretch>
            <a:fillRect/>
          </a:stretch>
        </p:blipFill>
        <p:spPr bwMode="auto">
          <a:xfrm>
            <a:off x="7236296" y="0"/>
            <a:ext cx="971600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8384" y="1650696"/>
            <a:ext cx="1285425" cy="914208"/>
          </a:xfrm>
          <a:prstGeom prst="rect">
            <a:avLst/>
          </a:prstGeom>
          <a:noFill/>
        </p:spPr>
      </p:pic>
      <p:sp>
        <p:nvSpPr>
          <p:cNvPr id="56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5" name="Line 7"/>
          <p:cNvSpPr>
            <a:spLocks noChangeShapeType="1"/>
          </p:cNvSpPr>
          <p:nvPr/>
        </p:nvSpPr>
        <p:spPr bwMode="auto">
          <a:xfrm>
            <a:off x="3655205" y="1556792"/>
            <a:ext cx="1546381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dash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23" name="Rectangle 298"/>
          <p:cNvSpPr>
            <a:spLocks noChangeArrowheads="1"/>
          </p:cNvSpPr>
          <p:nvPr/>
        </p:nvSpPr>
        <p:spPr bwMode="auto">
          <a:xfrm>
            <a:off x="1007710" y="2379053"/>
            <a:ext cx="2260147" cy="47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de-CH" sz="2800" b="0" dirty="0" smtClean="0">
                <a:latin typeface="Arial" pitchFamily="34" charset="0"/>
                <a:cs typeface="Arial" pitchFamily="34" charset="0"/>
              </a:rPr>
              <a:t>0  1   1   1   0</a:t>
            </a:r>
            <a:r>
              <a:rPr lang="de-CH" sz="28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de-CH" sz="2800" b="0" baseline="-250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" name="Rectangle 298"/>
          <p:cNvSpPr>
            <a:spLocks noChangeArrowheads="1"/>
          </p:cNvSpPr>
          <p:nvPr/>
        </p:nvSpPr>
        <p:spPr bwMode="auto">
          <a:xfrm>
            <a:off x="5750406" y="2380987"/>
            <a:ext cx="2536723" cy="47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de-CH" sz="2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 </a:t>
            </a:r>
            <a:r>
              <a:rPr lang="de-CH" sz="28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de-CH" sz="2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de-CH" sz="28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de-CH" sz="2800" b="0" dirty="0" smtClean="0">
                <a:latin typeface="Arial" pitchFamily="34" charset="0"/>
                <a:cs typeface="Arial" pitchFamily="34" charset="0"/>
              </a:rPr>
              <a:t>1   1   0</a:t>
            </a:r>
            <a:endParaRPr lang="de-CH" sz="2800" b="0" baseline="-250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71600" y="1312122"/>
            <a:ext cx="2304256" cy="460694"/>
            <a:chOff x="971600" y="1268760"/>
            <a:chExt cx="2304256" cy="460694"/>
          </a:xfrm>
        </p:grpSpPr>
        <p:grpSp>
          <p:nvGrpSpPr>
            <p:cNvPr id="265" name="Group 28"/>
            <p:cNvGrpSpPr/>
            <p:nvPr/>
          </p:nvGrpSpPr>
          <p:grpSpPr>
            <a:xfrm>
              <a:off x="971600" y="1268760"/>
              <a:ext cx="457692" cy="460694"/>
              <a:chOff x="4214810" y="2000240"/>
              <a:chExt cx="457692" cy="460694"/>
            </a:xfrm>
          </p:grpSpPr>
          <p:sp>
            <p:nvSpPr>
              <p:cNvPr id="278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9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6" name="Group 28"/>
            <p:cNvGrpSpPr/>
            <p:nvPr/>
          </p:nvGrpSpPr>
          <p:grpSpPr>
            <a:xfrm>
              <a:off x="1894882" y="1268760"/>
              <a:ext cx="457692" cy="460694"/>
              <a:chOff x="4214810" y="2000240"/>
              <a:chExt cx="457692" cy="460694"/>
            </a:xfrm>
          </p:grpSpPr>
          <p:sp>
            <p:nvSpPr>
              <p:cNvPr id="276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7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7" name="Group 28"/>
            <p:cNvGrpSpPr/>
            <p:nvPr/>
          </p:nvGrpSpPr>
          <p:grpSpPr>
            <a:xfrm>
              <a:off x="1433241" y="1268760"/>
              <a:ext cx="457692" cy="460694"/>
              <a:chOff x="4214810" y="2000240"/>
              <a:chExt cx="457692" cy="460694"/>
            </a:xfrm>
          </p:grpSpPr>
          <p:sp>
            <p:nvSpPr>
              <p:cNvPr id="274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5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8" name="Group 133"/>
            <p:cNvGrpSpPr/>
            <p:nvPr/>
          </p:nvGrpSpPr>
          <p:grpSpPr>
            <a:xfrm>
              <a:off x="2818164" y="1268760"/>
              <a:ext cx="457692" cy="460694"/>
              <a:chOff x="7597837" y="2707419"/>
              <a:chExt cx="457692" cy="460694"/>
            </a:xfrm>
          </p:grpSpPr>
          <p:sp>
            <p:nvSpPr>
              <p:cNvPr id="272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3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9" name="Group 28"/>
            <p:cNvGrpSpPr/>
            <p:nvPr/>
          </p:nvGrpSpPr>
          <p:grpSpPr>
            <a:xfrm>
              <a:off x="2356523" y="1268760"/>
              <a:ext cx="457692" cy="460694"/>
              <a:chOff x="4214810" y="2000240"/>
              <a:chExt cx="457692" cy="460694"/>
            </a:xfrm>
          </p:grpSpPr>
          <p:sp>
            <p:nvSpPr>
              <p:cNvPr id="27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5688148" y="1844824"/>
            <a:ext cx="2338859" cy="460694"/>
            <a:chOff x="5688148" y="1844824"/>
            <a:chExt cx="2338859" cy="460694"/>
          </a:xfrm>
        </p:grpSpPr>
        <p:grpSp>
          <p:nvGrpSpPr>
            <p:cNvPr id="4" name="Group 3"/>
            <p:cNvGrpSpPr/>
            <p:nvPr/>
          </p:nvGrpSpPr>
          <p:grpSpPr>
            <a:xfrm>
              <a:off x="7096322" y="1844824"/>
              <a:ext cx="457692" cy="460694"/>
              <a:chOff x="2818164" y="1844824"/>
              <a:chExt cx="457692" cy="460694"/>
            </a:xfrm>
          </p:grpSpPr>
          <p:sp>
            <p:nvSpPr>
              <p:cNvPr id="301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02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12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13" name="Group 312"/>
            <p:cNvGrpSpPr/>
            <p:nvPr/>
          </p:nvGrpSpPr>
          <p:grpSpPr>
            <a:xfrm>
              <a:off x="6156176" y="1844824"/>
              <a:ext cx="457692" cy="460694"/>
              <a:chOff x="971600" y="1844824"/>
              <a:chExt cx="457692" cy="460694"/>
            </a:xfrm>
          </p:grpSpPr>
          <p:sp>
            <p:nvSpPr>
              <p:cNvPr id="314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15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16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17" name="Group 316"/>
            <p:cNvGrpSpPr/>
            <p:nvPr/>
          </p:nvGrpSpPr>
          <p:grpSpPr>
            <a:xfrm>
              <a:off x="6624204" y="1844824"/>
              <a:ext cx="457692" cy="460694"/>
              <a:chOff x="971600" y="1844824"/>
              <a:chExt cx="457692" cy="460694"/>
            </a:xfrm>
          </p:grpSpPr>
          <p:sp>
            <p:nvSpPr>
              <p:cNvPr id="318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19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0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21" name="Group 320"/>
            <p:cNvGrpSpPr/>
            <p:nvPr/>
          </p:nvGrpSpPr>
          <p:grpSpPr>
            <a:xfrm>
              <a:off x="5688148" y="1844824"/>
              <a:ext cx="457692" cy="460694"/>
              <a:chOff x="2818164" y="1844824"/>
              <a:chExt cx="457692" cy="460694"/>
            </a:xfrm>
          </p:grpSpPr>
          <p:sp>
            <p:nvSpPr>
              <p:cNvPr id="322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23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4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25" name="Group 324"/>
            <p:cNvGrpSpPr/>
            <p:nvPr/>
          </p:nvGrpSpPr>
          <p:grpSpPr>
            <a:xfrm>
              <a:off x="7569315" y="1844824"/>
              <a:ext cx="457692" cy="460694"/>
              <a:chOff x="2818164" y="1844824"/>
              <a:chExt cx="457692" cy="460694"/>
            </a:xfrm>
          </p:grpSpPr>
          <p:sp>
            <p:nvSpPr>
              <p:cNvPr id="326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27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8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971600" y="1844824"/>
            <a:ext cx="2302879" cy="460694"/>
            <a:chOff x="971600" y="1844824"/>
            <a:chExt cx="2302879" cy="460694"/>
          </a:xfrm>
        </p:grpSpPr>
        <p:sp>
          <p:nvSpPr>
            <p:cNvPr id="305" name="Oval 2"/>
            <p:cNvSpPr>
              <a:spLocks noChangeArrowheads="1"/>
            </p:cNvSpPr>
            <p:nvPr/>
          </p:nvSpPr>
          <p:spPr bwMode="auto">
            <a:xfrm>
              <a:off x="1894882" y="1844824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6" name="Line 5"/>
            <p:cNvSpPr>
              <a:spLocks noChangeShapeType="1"/>
            </p:cNvSpPr>
            <p:nvPr/>
          </p:nvSpPr>
          <p:spPr bwMode="auto">
            <a:xfrm rot="8100000">
              <a:off x="2124233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03" name="Oval 2"/>
            <p:cNvSpPr>
              <a:spLocks noChangeArrowheads="1"/>
            </p:cNvSpPr>
            <p:nvPr/>
          </p:nvSpPr>
          <p:spPr bwMode="auto">
            <a:xfrm>
              <a:off x="1433241" y="1844824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4" name="Line 5"/>
            <p:cNvSpPr>
              <a:spLocks noChangeShapeType="1"/>
            </p:cNvSpPr>
            <p:nvPr/>
          </p:nvSpPr>
          <p:spPr bwMode="auto">
            <a:xfrm rot="10800000">
              <a:off x="1662592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299" name="Oval 2"/>
            <p:cNvSpPr>
              <a:spLocks noChangeArrowheads="1"/>
            </p:cNvSpPr>
            <p:nvPr/>
          </p:nvSpPr>
          <p:spPr bwMode="auto">
            <a:xfrm>
              <a:off x="2356523" y="1844824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0" name="Line 5"/>
            <p:cNvSpPr>
              <a:spLocks noChangeShapeType="1"/>
            </p:cNvSpPr>
            <p:nvPr/>
          </p:nvSpPr>
          <p:spPr bwMode="auto">
            <a:xfrm rot="10800000">
              <a:off x="2585874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971600" y="1844824"/>
              <a:ext cx="457692" cy="460694"/>
              <a:chOff x="971600" y="1844824"/>
              <a:chExt cx="457692" cy="460694"/>
            </a:xfrm>
          </p:grpSpPr>
          <p:sp>
            <p:nvSpPr>
              <p:cNvPr id="307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87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88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sp>
          <p:nvSpPr>
            <p:cNvPr id="284" name="Line 5"/>
            <p:cNvSpPr>
              <a:spLocks noChangeShapeType="1"/>
            </p:cNvSpPr>
            <p:nvPr/>
          </p:nvSpPr>
          <p:spPr bwMode="auto">
            <a:xfrm rot="10800000">
              <a:off x="1466649" y="2060848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10" name="Line 5"/>
            <p:cNvSpPr>
              <a:spLocks noChangeShapeType="1"/>
            </p:cNvSpPr>
            <p:nvPr/>
          </p:nvSpPr>
          <p:spPr bwMode="auto">
            <a:xfrm rot="8100000">
              <a:off x="1924522" y="2073850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11" name="Line 5"/>
            <p:cNvSpPr>
              <a:spLocks noChangeShapeType="1"/>
            </p:cNvSpPr>
            <p:nvPr/>
          </p:nvSpPr>
          <p:spPr bwMode="auto">
            <a:xfrm rot="10800000">
              <a:off x="2384739" y="2060848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329" name="Group 328"/>
            <p:cNvGrpSpPr/>
            <p:nvPr/>
          </p:nvGrpSpPr>
          <p:grpSpPr>
            <a:xfrm>
              <a:off x="2816787" y="1844824"/>
              <a:ext cx="457692" cy="460694"/>
              <a:chOff x="2818164" y="1844824"/>
              <a:chExt cx="457692" cy="460694"/>
            </a:xfrm>
          </p:grpSpPr>
          <p:sp>
            <p:nvSpPr>
              <p:cNvPr id="330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31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32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333" name="Group 74"/>
          <p:cNvGrpSpPr/>
          <p:nvPr/>
        </p:nvGrpSpPr>
        <p:grpSpPr>
          <a:xfrm rot="5400000">
            <a:off x="4644007" y="2420890"/>
            <a:ext cx="2592289" cy="288032"/>
            <a:chOff x="2809127" y="3501009"/>
            <a:chExt cx="3326202" cy="2232248"/>
          </a:xfrm>
        </p:grpSpPr>
        <p:sp>
          <p:nvSpPr>
            <p:cNvPr id="334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35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336" name="Group 74"/>
          <p:cNvGrpSpPr/>
          <p:nvPr/>
        </p:nvGrpSpPr>
        <p:grpSpPr>
          <a:xfrm rot="5400000">
            <a:off x="5148063" y="2420891"/>
            <a:ext cx="2592289" cy="288032"/>
            <a:chOff x="2809127" y="3501009"/>
            <a:chExt cx="3326202" cy="2232248"/>
          </a:xfrm>
        </p:grpSpPr>
        <p:sp>
          <p:nvSpPr>
            <p:cNvPr id="337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38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339" name="Line 8"/>
          <p:cNvSpPr>
            <a:spLocks noChangeShapeType="1"/>
          </p:cNvSpPr>
          <p:nvPr/>
        </p:nvSpPr>
        <p:spPr bwMode="auto">
          <a:xfrm>
            <a:off x="3562599" y="3573016"/>
            <a:ext cx="151345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683568" y="4240643"/>
            <a:ext cx="7848872" cy="1717929"/>
            <a:chOff x="683568" y="4240643"/>
            <a:chExt cx="7848872" cy="1717929"/>
          </a:xfrm>
        </p:grpSpPr>
        <p:pic>
          <p:nvPicPr>
            <p:cNvPr id="340" name="Picture 39" descr="BS00996_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795801" y="5118275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341" name="Picture 40" descr="BS00996_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7638283" y="5059265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42" name="Freeform 41"/>
            <p:cNvSpPr>
              <a:spLocks/>
            </p:cNvSpPr>
            <p:nvPr/>
          </p:nvSpPr>
          <p:spPr bwMode="auto">
            <a:xfrm rot="563765">
              <a:off x="930329" y="4240643"/>
              <a:ext cx="303212" cy="77470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121" y="121"/>
                </a:cxn>
                <a:cxn ang="0">
                  <a:pos x="7" y="215"/>
                </a:cxn>
                <a:cxn ang="0">
                  <a:pos x="81" y="349"/>
                </a:cxn>
                <a:cxn ang="0">
                  <a:pos x="87" y="551"/>
                </a:cxn>
              </a:cxnLst>
              <a:rect l="0" t="0" r="r" b="b"/>
              <a:pathLst>
                <a:path w="132" h="551">
                  <a:moveTo>
                    <a:pt x="74" y="0"/>
                  </a:moveTo>
                  <a:cubicBezTo>
                    <a:pt x="82" y="20"/>
                    <a:pt x="132" y="85"/>
                    <a:pt x="121" y="121"/>
                  </a:cubicBezTo>
                  <a:cubicBezTo>
                    <a:pt x="110" y="157"/>
                    <a:pt x="14" y="177"/>
                    <a:pt x="7" y="215"/>
                  </a:cubicBezTo>
                  <a:cubicBezTo>
                    <a:pt x="0" y="253"/>
                    <a:pt x="68" y="293"/>
                    <a:pt x="81" y="349"/>
                  </a:cubicBezTo>
                  <a:cubicBezTo>
                    <a:pt x="94" y="405"/>
                    <a:pt x="86" y="509"/>
                    <a:pt x="87" y="551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3" name="Freeform 42"/>
            <p:cNvSpPr>
              <a:spLocks/>
            </p:cNvSpPr>
            <p:nvPr/>
          </p:nvSpPr>
          <p:spPr bwMode="auto">
            <a:xfrm>
              <a:off x="7816337" y="4255375"/>
              <a:ext cx="217488" cy="73025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121" y="121"/>
                </a:cxn>
                <a:cxn ang="0">
                  <a:pos x="7" y="215"/>
                </a:cxn>
                <a:cxn ang="0">
                  <a:pos x="81" y="349"/>
                </a:cxn>
                <a:cxn ang="0">
                  <a:pos x="87" y="551"/>
                </a:cxn>
              </a:cxnLst>
              <a:rect l="0" t="0" r="r" b="b"/>
              <a:pathLst>
                <a:path w="132" h="551">
                  <a:moveTo>
                    <a:pt x="74" y="0"/>
                  </a:moveTo>
                  <a:cubicBezTo>
                    <a:pt x="82" y="20"/>
                    <a:pt x="132" y="85"/>
                    <a:pt x="121" y="121"/>
                  </a:cubicBezTo>
                  <a:cubicBezTo>
                    <a:pt x="110" y="157"/>
                    <a:pt x="14" y="177"/>
                    <a:pt x="7" y="215"/>
                  </a:cubicBezTo>
                  <a:cubicBezTo>
                    <a:pt x="0" y="253"/>
                    <a:pt x="68" y="293"/>
                    <a:pt x="81" y="349"/>
                  </a:cubicBezTo>
                  <a:cubicBezTo>
                    <a:pt x="94" y="405"/>
                    <a:pt x="86" y="509"/>
                    <a:pt x="87" y="551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TextBox 343"/>
            <p:cNvSpPr txBox="1"/>
            <p:nvPr/>
          </p:nvSpPr>
          <p:spPr>
            <a:xfrm>
              <a:off x="683568" y="5589240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 smtClean="0">
                  <a:latin typeface="Consolas"/>
                  <a:cs typeface="Consolas"/>
                </a:rPr>
                <a:t>110</a:t>
              </a:r>
              <a:endParaRPr lang="en-US" dirty="0">
                <a:latin typeface="Consolas"/>
                <a:cs typeface="Consolas"/>
              </a:endParaRPr>
            </a:p>
          </p:txBody>
        </p:sp>
        <p:sp>
          <p:nvSpPr>
            <p:cNvPr id="345" name="TextBox 344"/>
            <p:cNvSpPr txBox="1"/>
            <p:nvPr/>
          </p:nvSpPr>
          <p:spPr>
            <a:xfrm>
              <a:off x="7559859" y="5518300"/>
              <a:ext cx="972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 smtClean="0">
                  <a:latin typeface="Consolas"/>
                  <a:cs typeface="Consolas"/>
                </a:rPr>
                <a:t>110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grpSp>
        <p:nvGrpSpPr>
          <p:cNvPr id="346" name="Group 74"/>
          <p:cNvGrpSpPr/>
          <p:nvPr/>
        </p:nvGrpSpPr>
        <p:grpSpPr>
          <a:xfrm rot="5400000">
            <a:off x="-108521" y="2420891"/>
            <a:ext cx="2592289" cy="288032"/>
            <a:chOff x="2809127" y="3501009"/>
            <a:chExt cx="3326202" cy="2232248"/>
          </a:xfrm>
        </p:grpSpPr>
        <p:sp>
          <p:nvSpPr>
            <p:cNvPr id="347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48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349" name="Group 74"/>
          <p:cNvGrpSpPr/>
          <p:nvPr/>
        </p:nvGrpSpPr>
        <p:grpSpPr>
          <a:xfrm rot="5400000">
            <a:off x="323528" y="2420892"/>
            <a:ext cx="2592289" cy="288032"/>
            <a:chOff x="2809127" y="3501009"/>
            <a:chExt cx="3326202" cy="2232248"/>
          </a:xfrm>
        </p:grpSpPr>
        <p:sp>
          <p:nvSpPr>
            <p:cNvPr id="350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51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9700416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0208E-6 2.07128E-6 L 0.51988 0.0020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94" y="9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3917E-6 3.72136E-6 L 0.52005 0.1763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94" y="881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51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150" grpId="0" animBg="1"/>
      <p:bldP spid="185" grpId="0" animBg="1"/>
      <p:bldP spid="223" grpId="0"/>
      <p:bldP spid="245" grpId="0"/>
      <p:bldP spid="3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roup 204"/>
          <p:cNvGrpSpPr/>
          <p:nvPr/>
        </p:nvGrpSpPr>
        <p:grpSpPr>
          <a:xfrm>
            <a:off x="5002957" y="2132781"/>
            <a:ext cx="865187" cy="792163"/>
            <a:chOff x="5177248" y="2526481"/>
            <a:chExt cx="865187" cy="792163"/>
          </a:xfrm>
        </p:grpSpPr>
        <p:sp>
          <p:nvSpPr>
            <p:cNvPr id="290" name="Oval 91"/>
            <p:cNvSpPr>
              <a:spLocks noChangeArrowheads="1"/>
            </p:cNvSpPr>
            <p:nvPr/>
          </p:nvSpPr>
          <p:spPr bwMode="auto">
            <a:xfrm>
              <a:off x="5321710" y="2670944"/>
              <a:ext cx="576262" cy="5762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cs typeface="Arial" charset="0"/>
              </a:endParaRPr>
            </a:p>
          </p:txBody>
        </p:sp>
        <p:sp useBgFill="1">
          <p:nvSpPr>
            <p:cNvPr id="291" name="Rectangle 92"/>
            <p:cNvSpPr>
              <a:spLocks noChangeArrowheads="1"/>
            </p:cNvSpPr>
            <p:nvPr/>
          </p:nvSpPr>
          <p:spPr bwMode="auto">
            <a:xfrm>
              <a:off x="5177248" y="2886844"/>
              <a:ext cx="865187" cy="431800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>
                <a:cs typeface="Arial" charset="0"/>
              </a:endParaRPr>
            </a:p>
          </p:txBody>
        </p:sp>
        <p:sp>
          <p:nvSpPr>
            <p:cNvPr id="292" name="Line 93"/>
            <p:cNvSpPr>
              <a:spLocks noChangeShapeType="1"/>
            </p:cNvSpPr>
            <p:nvPr/>
          </p:nvSpPr>
          <p:spPr bwMode="auto">
            <a:xfrm flipV="1">
              <a:off x="5609048" y="2526481"/>
              <a:ext cx="215900" cy="2889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rmAutofit fontScale="90000"/>
          </a:bodyPr>
          <a:lstStyle/>
          <a:p>
            <a:pPr algn="l"/>
            <a:r>
              <a:rPr lang="fr-CH" dirty="0" smtClean="0"/>
              <a:t>Quantum Key Distribution (QKD)</a:t>
            </a:r>
            <a:endParaRPr lang="en-US" dirty="0"/>
          </a:p>
        </p:txBody>
      </p:sp>
      <p:sp>
        <p:nvSpPr>
          <p:cNvPr id="518150" name="Line 6"/>
          <p:cNvSpPr>
            <a:spLocks noChangeShapeType="1"/>
          </p:cNvSpPr>
          <p:nvPr/>
        </p:nvSpPr>
        <p:spPr bwMode="auto">
          <a:xfrm>
            <a:off x="3562599" y="3140968"/>
            <a:ext cx="151345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-36512" y="1484784"/>
            <a:ext cx="1059740" cy="1080120"/>
          </a:xfrm>
          <a:prstGeom prst="rect">
            <a:avLst/>
          </a:prstGeom>
        </p:spPr>
      </p:pic>
      <p:sp>
        <p:nvSpPr>
          <p:cNvPr id="37" name="Content Placeholder 1"/>
          <p:cNvSpPr txBox="1">
            <a:spLocks/>
          </p:cNvSpPr>
          <p:nvPr/>
        </p:nvSpPr>
        <p:spPr>
          <a:xfrm>
            <a:off x="467544" y="692696"/>
            <a:ext cx="8496944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noProof="0" dirty="0" smtClean="0">
                <a:cs typeface="Arial" charset="0"/>
              </a:rPr>
              <a:t>[</a:t>
            </a:r>
            <a:r>
              <a:rPr lang="en-US" sz="2000" dirty="0" smtClean="0">
                <a:cs typeface="Arial" charset="0"/>
              </a:rPr>
              <a:t>Bennett Brassard 84</a:t>
            </a:r>
            <a:r>
              <a:rPr lang="en-US" sz="2000" noProof="0" dirty="0" smtClean="0">
                <a:cs typeface="Arial" charset="0"/>
              </a:rPr>
              <a:t>]</a:t>
            </a:r>
            <a:endParaRPr lang="en-US" sz="2000" dirty="0" smtClean="0"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r="50930"/>
          <a:stretch>
            <a:fillRect/>
          </a:stretch>
        </p:blipFill>
        <p:spPr bwMode="auto">
          <a:xfrm>
            <a:off x="8244408" y="-1"/>
            <a:ext cx="936103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4" cstate="print"/>
          <a:srcRect l="49070"/>
          <a:stretch>
            <a:fillRect/>
          </a:stretch>
        </p:blipFill>
        <p:spPr bwMode="auto">
          <a:xfrm>
            <a:off x="7236296" y="0"/>
            <a:ext cx="971600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8384" y="1650696"/>
            <a:ext cx="1285425" cy="914208"/>
          </a:xfrm>
          <a:prstGeom prst="rect">
            <a:avLst/>
          </a:prstGeom>
          <a:noFill/>
        </p:spPr>
      </p:pic>
      <p:sp>
        <p:nvSpPr>
          <p:cNvPr id="56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5" name="Line 7"/>
          <p:cNvSpPr>
            <a:spLocks noChangeShapeType="1"/>
          </p:cNvSpPr>
          <p:nvPr/>
        </p:nvSpPr>
        <p:spPr bwMode="auto">
          <a:xfrm>
            <a:off x="3457639" y="1833012"/>
            <a:ext cx="1546381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dash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23" name="Rectangle 298"/>
          <p:cNvSpPr>
            <a:spLocks noChangeArrowheads="1"/>
          </p:cNvSpPr>
          <p:nvPr/>
        </p:nvSpPr>
        <p:spPr bwMode="auto">
          <a:xfrm>
            <a:off x="1007710" y="2379053"/>
            <a:ext cx="2260147" cy="47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de-CH" sz="2800" b="0" dirty="0" smtClean="0">
                <a:latin typeface="Arial" pitchFamily="34" charset="0"/>
                <a:cs typeface="Arial" pitchFamily="34" charset="0"/>
              </a:rPr>
              <a:t>0  1   1   1   0</a:t>
            </a:r>
            <a:r>
              <a:rPr lang="de-CH" sz="28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de-CH" sz="2800" b="0" baseline="-250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" name="Rectangle 298"/>
          <p:cNvSpPr>
            <a:spLocks noChangeArrowheads="1"/>
          </p:cNvSpPr>
          <p:nvPr/>
        </p:nvSpPr>
        <p:spPr bwMode="auto">
          <a:xfrm>
            <a:off x="5750406" y="2380987"/>
            <a:ext cx="2536723" cy="47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de-CH" sz="2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 </a:t>
            </a:r>
            <a:r>
              <a:rPr lang="de-CH" sz="28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de-CH" sz="2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de-CH" sz="28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de-CH" sz="2800" b="0" dirty="0" smtClean="0">
                <a:latin typeface="Arial" pitchFamily="34" charset="0"/>
                <a:cs typeface="Arial" pitchFamily="34" charset="0"/>
              </a:rPr>
              <a:t>1   1   0</a:t>
            </a:r>
            <a:endParaRPr lang="de-CH" sz="2800" b="0" baseline="-250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652120" y="1312122"/>
            <a:ext cx="2304256" cy="460694"/>
            <a:chOff x="971600" y="1268760"/>
            <a:chExt cx="2304256" cy="460694"/>
          </a:xfrm>
        </p:grpSpPr>
        <p:grpSp>
          <p:nvGrpSpPr>
            <p:cNvPr id="265" name="Group 28"/>
            <p:cNvGrpSpPr/>
            <p:nvPr/>
          </p:nvGrpSpPr>
          <p:grpSpPr>
            <a:xfrm>
              <a:off x="971600" y="1268760"/>
              <a:ext cx="457692" cy="460694"/>
              <a:chOff x="4214810" y="2000240"/>
              <a:chExt cx="457692" cy="460694"/>
            </a:xfrm>
          </p:grpSpPr>
          <p:sp>
            <p:nvSpPr>
              <p:cNvPr id="278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9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6" name="Group 28"/>
            <p:cNvGrpSpPr/>
            <p:nvPr/>
          </p:nvGrpSpPr>
          <p:grpSpPr>
            <a:xfrm>
              <a:off x="1894882" y="1268760"/>
              <a:ext cx="457692" cy="460694"/>
              <a:chOff x="4214810" y="2000240"/>
              <a:chExt cx="457692" cy="460694"/>
            </a:xfrm>
          </p:grpSpPr>
          <p:sp>
            <p:nvSpPr>
              <p:cNvPr id="276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7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7" name="Group 28"/>
            <p:cNvGrpSpPr/>
            <p:nvPr/>
          </p:nvGrpSpPr>
          <p:grpSpPr>
            <a:xfrm>
              <a:off x="1433241" y="1268760"/>
              <a:ext cx="457692" cy="460694"/>
              <a:chOff x="4214810" y="2000240"/>
              <a:chExt cx="457692" cy="460694"/>
            </a:xfrm>
          </p:grpSpPr>
          <p:sp>
            <p:nvSpPr>
              <p:cNvPr id="274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5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8" name="Group 133"/>
            <p:cNvGrpSpPr/>
            <p:nvPr/>
          </p:nvGrpSpPr>
          <p:grpSpPr>
            <a:xfrm>
              <a:off x="2818164" y="1268760"/>
              <a:ext cx="457692" cy="460694"/>
              <a:chOff x="7597837" y="2707419"/>
              <a:chExt cx="457692" cy="460694"/>
            </a:xfrm>
          </p:grpSpPr>
          <p:sp>
            <p:nvSpPr>
              <p:cNvPr id="272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3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9" name="Group 28"/>
            <p:cNvGrpSpPr/>
            <p:nvPr/>
          </p:nvGrpSpPr>
          <p:grpSpPr>
            <a:xfrm>
              <a:off x="2356523" y="1268760"/>
              <a:ext cx="457692" cy="460694"/>
              <a:chOff x="4214810" y="2000240"/>
              <a:chExt cx="457692" cy="460694"/>
            </a:xfrm>
          </p:grpSpPr>
          <p:sp>
            <p:nvSpPr>
              <p:cNvPr id="27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5688148" y="1844824"/>
            <a:ext cx="2338859" cy="460694"/>
            <a:chOff x="5688148" y="1844824"/>
            <a:chExt cx="2338859" cy="460694"/>
          </a:xfrm>
        </p:grpSpPr>
        <p:grpSp>
          <p:nvGrpSpPr>
            <p:cNvPr id="4" name="Group 3"/>
            <p:cNvGrpSpPr/>
            <p:nvPr/>
          </p:nvGrpSpPr>
          <p:grpSpPr>
            <a:xfrm>
              <a:off x="7096322" y="1844824"/>
              <a:ext cx="457692" cy="460694"/>
              <a:chOff x="2818164" y="1844824"/>
              <a:chExt cx="457692" cy="460694"/>
            </a:xfrm>
          </p:grpSpPr>
          <p:sp>
            <p:nvSpPr>
              <p:cNvPr id="301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02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12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13" name="Group 312"/>
            <p:cNvGrpSpPr/>
            <p:nvPr/>
          </p:nvGrpSpPr>
          <p:grpSpPr>
            <a:xfrm>
              <a:off x="6156176" y="1844824"/>
              <a:ext cx="457692" cy="460694"/>
              <a:chOff x="971600" y="1844824"/>
              <a:chExt cx="457692" cy="460694"/>
            </a:xfrm>
          </p:grpSpPr>
          <p:sp>
            <p:nvSpPr>
              <p:cNvPr id="314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15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16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17" name="Group 316"/>
            <p:cNvGrpSpPr/>
            <p:nvPr/>
          </p:nvGrpSpPr>
          <p:grpSpPr>
            <a:xfrm>
              <a:off x="6624204" y="1844824"/>
              <a:ext cx="457692" cy="460694"/>
              <a:chOff x="971600" y="1844824"/>
              <a:chExt cx="457692" cy="460694"/>
            </a:xfrm>
          </p:grpSpPr>
          <p:sp>
            <p:nvSpPr>
              <p:cNvPr id="318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19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0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21" name="Group 320"/>
            <p:cNvGrpSpPr/>
            <p:nvPr/>
          </p:nvGrpSpPr>
          <p:grpSpPr>
            <a:xfrm>
              <a:off x="5688148" y="1844824"/>
              <a:ext cx="457692" cy="460694"/>
              <a:chOff x="2818164" y="1844824"/>
              <a:chExt cx="457692" cy="460694"/>
            </a:xfrm>
          </p:grpSpPr>
          <p:sp>
            <p:nvSpPr>
              <p:cNvPr id="322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23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4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25" name="Group 324"/>
            <p:cNvGrpSpPr/>
            <p:nvPr/>
          </p:nvGrpSpPr>
          <p:grpSpPr>
            <a:xfrm>
              <a:off x="7569315" y="1844824"/>
              <a:ext cx="457692" cy="460694"/>
              <a:chOff x="2818164" y="1844824"/>
              <a:chExt cx="457692" cy="460694"/>
            </a:xfrm>
          </p:grpSpPr>
          <p:sp>
            <p:nvSpPr>
              <p:cNvPr id="326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27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8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5725505" y="2996952"/>
            <a:ext cx="2302879" cy="460694"/>
            <a:chOff x="971600" y="1844824"/>
            <a:chExt cx="2302879" cy="460694"/>
          </a:xfrm>
        </p:grpSpPr>
        <p:sp>
          <p:nvSpPr>
            <p:cNvPr id="305" name="Oval 2"/>
            <p:cNvSpPr>
              <a:spLocks noChangeArrowheads="1"/>
            </p:cNvSpPr>
            <p:nvPr/>
          </p:nvSpPr>
          <p:spPr bwMode="auto">
            <a:xfrm>
              <a:off x="1894882" y="1844824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6" name="Line 5"/>
            <p:cNvSpPr>
              <a:spLocks noChangeShapeType="1"/>
            </p:cNvSpPr>
            <p:nvPr/>
          </p:nvSpPr>
          <p:spPr bwMode="auto">
            <a:xfrm rot="8100000">
              <a:off x="2124233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03" name="Oval 2"/>
            <p:cNvSpPr>
              <a:spLocks noChangeArrowheads="1"/>
            </p:cNvSpPr>
            <p:nvPr/>
          </p:nvSpPr>
          <p:spPr bwMode="auto">
            <a:xfrm>
              <a:off x="1433241" y="1844824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4" name="Line 5"/>
            <p:cNvSpPr>
              <a:spLocks noChangeShapeType="1"/>
            </p:cNvSpPr>
            <p:nvPr/>
          </p:nvSpPr>
          <p:spPr bwMode="auto">
            <a:xfrm rot="10800000">
              <a:off x="1662592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299" name="Oval 2"/>
            <p:cNvSpPr>
              <a:spLocks noChangeArrowheads="1"/>
            </p:cNvSpPr>
            <p:nvPr/>
          </p:nvSpPr>
          <p:spPr bwMode="auto">
            <a:xfrm>
              <a:off x="2356523" y="1844824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0" name="Line 5"/>
            <p:cNvSpPr>
              <a:spLocks noChangeShapeType="1"/>
            </p:cNvSpPr>
            <p:nvPr/>
          </p:nvSpPr>
          <p:spPr bwMode="auto">
            <a:xfrm rot="10800000">
              <a:off x="2585874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971600" y="1844824"/>
              <a:ext cx="457692" cy="460694"/>
              <a:chOff x="971600" y="1844824"/>
              <a:chExt cx="457692" cy="460694"/>
            </a:xfrm>
          </p:grpSpPr>
          <p:sp>
            <p:nvSpPr>
              <p:cNvPr id="307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87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88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sp>
          <p:nvSpPr>
            <p:cNvPr id="284" name="Line 5"/>
            <p:cNvSpPr>
              <a:spLocks noChangeShapeType="1"/>
            </p:cNvSpPr>
            <p:nvPr/>
          </p:nvSpPr>
          <p:spPr bwMode="auto">
            <a:xfrm rot="10800000">
              <a:off x="1466649" y="2060848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10" name="Line 5"/>
            <p:cNvSpPr>
              <a:spLocks noChangeShapeType="1"/>
            </p:cNvSpPr>
            <p:nvPr/>
          </p:nvSpPr>
          <p:spPr bwMode="auto">
            <a:xfrm rot="8100000">
              <a:off x="1924522" y="2073850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11" name="Line 5"/>
            <p:cNvSpPr>
              <a:spLocks noChangeShapeType="1"/>
            </p:cNvSpPr>
            <p:nvPr/>
          </p:nvSpPr>
          <p:spPr bwMode="auto">
            <a:xfrm rot="10800000">
              <a:off x="2384739" y="2060848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329" name="Group 328"/>
            <p:cNvGrpSpPr/>
            <p:nvPr/>
          </p:nvGrpSpPr>
          <p:grpSpPr>
            <a:xfrm>
              <a:off x="2816787" y="1844824"/>
              <a:ext cx="457692" cy="460694"/>
              <a:chOff x="2818164" y="1844824"/>
              <a:chExt cx="457692" cy="460694"/>
            </a:xfrm>
          </p:grpSpPr>
          <p:sp>
            <p:nvSpPr>
              <p:cNvPr id="330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31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32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333" name="Group 74"/>
          <p:cNvGrpSpPr/>
          <p:nvPr/>
        </p:nvGrpSpPr>
        <p:grpSpPr>
          <a:xfrm rot="5400000">
            <a:off x="4644007" y="2420890"/>
            <a:ext cx="2592289" cy="288032"/>
            <a:chOff x="2809127" y="3501009"/>
            <a:chExt cx="3326202" cy="2232248"/>
          </a:xfrm>
        </p:grpSpPr>
        <p:sp>
          <p:nvSpPr>
            <p:cNvPr id="334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35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336" name="Group 74"/>
          <p:cNvGrpSpPr/>
          <p:nvPr/>
        </p:nvGrpSpPr>
        <p:grpSpPr>
          <a:xfrm rot="5400000">
            <a:off x="5148063" y="2420891"/>
            <a:ext cx="2592289" cy="288032"/>
            <a:chOff x="2809127" y="3501009"/>
            <a:chExt cx="3326202" cy="2232248"/>
          </a:xfrm>
        </p:grpSpPr>
        <p:sp>
          <p:nvSpPr>
            <p:cNvPr id="337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38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339" name="Line 8"/>
          <p:cNvSpPr>
            <a:spLocks noChangeShapeType="1"/>
          </p:cNvSpPr>
          <p:nvPr/>
        </p:nvSpPr>
        <p:spPr bwMode="auto">
          <a:xfrm>
            <a:off x="3562599" y="3356992"/>
            <a:ext cx="151345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763688" y="3583279"/>
            <a:ext cx="936104" cy="1717929"/>
            <a:chOff x="1763688" y="3429000"/>
            <a:chExt cx="936104" cy="1717929"/>
          </a:xfrm>
        </p:grpSpPr>
        <p:pic>
          <p:nvPicPr>
            <p:cNvPr id="340" name="Picture 39" descr="BS00996_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1875921" y="4306632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42" name="Freeform 41"/>
            <p:cNvSpPr>
              <a:spLocks/>
            </p:cNvSpPr>
            <p:nvPr/>
          </p:nvSpPr>
          <p:spPr bwMode="auto">
            <a:xfrm rot="563765">
              <a:off x="2010449" y="3429000"/>
              <a:ext cx="303212" cy="77470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121" y="121"/>
                </a:cxn>
                <a:cxn ang="0">
                  <a:pos x="7" y="215"/>
                </a:cxn>
                <a:cxn ang="0">
                  <a:pos x="81" y="349"/>
                </a:cxn>
                <a:cxn ang="0">
                  <a:pos x="87" y="551"/>
                </a:cxn>
              </a:cxnLst>
              <a:rect l="0" t="0" r="r" b="b"/>
              <a:pathLst>
                <a:path w="132" h="551">
                  <a:moveTo>
                    <a:pt x="74" y="0"/>
                  </a:moveTo>
                  <a:cubicBezTo>
                    <a:pt x="82" y="20"/>
                    <a:pt x="132" y="85"/>
                    <a:pt x="121" y="121"/>
                  </a:cubicBezTo>
                  <a:cubicBezTo>
                    <a:pt x="110" y="157"/>
                    <a:pt x="14" y="177"/>
                    <a:pt x="7" y="215"/>
                  </a:cubicBezTo>
                  <a:cubicBezTo>
                    <a:pt x="0" y="253"/>
                    <a:pt x="68" y="293"/>
                    <a:pt x="81" y="349"/>
                  </a:cubicBezTo>
                  <a:cubicBezTo>
                    <a:pt x="94" y="405"/>
                    <a:pt x="86" y="509"/>
                    <a:pt x="87" y="551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TextBox 343"/>
            <p:cNvSpPr txBox="1"/>
            <p:nvPr/>
          </p:nvSpPr>
          <p:spPr>
            <a:xfrm>
              <a:off x="1763688" y="4777597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 smtClean="0">
                  <a:latin typeface="Consolas"/>
                  <a:cs typeface="Consolas"/>
                </a:rPr>
                <a:t>10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919899" y="3573016"/>
            <a:ext cx="972581" cy="1632257"/>
            <a:chOff x="7559859" y="3443732"/>
            <a:chExt cx="972581" cy="1632257"/>
          </a:xfrm>
        </p:grpSpPr>
        <p:pic>
          <p:nvPicPr>
            <p:cNvPr id="341" name="Picture 40" descr="BS00996_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7638283" y="4247622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43" name="Freeform 42"/>
            <p:cNvSpPr>
              <a:spLocks/>
            </p:cNvSpPr>
            <p:nvPr/>
          </p:nvSpPr>
          <p:spPr bwMode="auto">
            <a:xfrm>
              <a:off x="7816337" y="3443732"/>
              <a:ext cx="217488" cy="73025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121" y="121"/>
                </a:cxn>
                <a:cxn ang="0">
                  <a:pos x="7" y="215"/>
                </a:cxn>
                <a:cxn ang="0">
                  <a:pos x="81" y="349"/>
                </a:cxn>
                <a:cxn ang="0">
                  <a:pos x="87" y="551"/>
                </a:cxn>
              </a:cxnLst>
              <a:rect l="0" t="0" r="r" b="b"/>
              <a:pathLst>
                <a:path w="132" h="551">
                  <a:moveTo>
                    <a:pt x="74" y="0"/>
                  </a:moveTo>
                  <a:cubicBezTo>
                    <a:pt x="82" y="20"/>
                    <a:pt x="132" y="85"/>
                    <a:pt x="121" y="121"/>
                  </a:cubicBezTo>
                  <a:cubicBezTo>
                    <a:pt x="110" y="157"/>
                    <a:pt x="14" y="177"/>
                    <a:pt x="7" y="215"/>
                  </a:cubicBezTo>
                  <a:cubicBezTo>
                    <a:pt x="0" y="253"/>
                    <a:pt x="68" y="293"/>
                    <a:pt x="81" y="349"/>
                  </a:cubicBezTo>
                  <a:cubicBezTo>
                    <a:pt x="94" y="405"/>
                    <a:pt x="86" y="509"/>
                    <a:pt x="87" y="551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5" name="TextBox 344"/>
            <p:cNvSpPr txBox="1"/>
            <p:nvPr/>
          </p:nvSpPr>
          <p:spPr>
            <a:xfrm>
              <a:off x="7559859" y="4706657"/>
              <a:ext cx="972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 smtClean="0">
                  <a:latin typeface="Consolas"/>
                  <a:cs typeface="Consolas"/>
                </a:rPr>
                <a:t>10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grpSp>
        <p:nvGrpSpPr>
          <p:cNvPr id="346" name="Group 74"/>
          <p:cNvGrpSpPr/>
          <p:nvPr/>
        </p:nvGrpSpPr>
        <p:grpSpPr>
          <a:xfrm rot="5400000">
            <a:off x="-108521" y="2420891"/>
            <a:ext cx="2592289" cy="288032"/>
            <a:chOff x="2809127" y="3501009"/>
            <a:chExt cx="3326202" cy="2232248"/>
          </a:xfrm>
        </p:grpSpPr>
        <p:sp>
          <p:nvSpPr>
            <p:cNvPr id="347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48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349" name="Group 74"/>
          <p:cNvGrpSpPr/>
          <p:nvPr/>
        </p:nvGrpSpPr>
        <p:grpSpPr>
          <a:xfrm rot="5400000">
            <a:off x="323528" y="2420892"/>
            <a:ext cx="2592289" cy="288032"/>
            <a:chOff x="2809127" y="3501009"/>
            <a:chExt cx="3326202" cy="2232248"/>
          </a:xfrm>
        </p:grpSpPr>
        <p:sp>
          <p:nvSpPr>
            <p:cNvPr id="350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51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92" name="Line 27"/>
          <p:cNvSpPr>
            <a:spLocks noChangeShapeType="1"/>
          </p:cNvSpPr>
          <p:nvPr/>
        </p:nvSpPr>
        <p:spPr bwMode="auto">
          <a:xfrm flipV="1">
            <a:off x="4139952" y="1772816"/>
            <a:ext cx="360040" cy="2376264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3" name="Picture 92" descr="QueenOfHearts.png"/>
          <p:cNvPicPr>
            <a:picLocks noChangeAspect="1"/>
          </p:cNvPicPr>
          <p:nvPr/>
        </p:nvPicPr>
        <p:blipFill>
          <a:blip r:embed="rId7" cstate="print"/>
          <a:srcRect l="6597" r="7636"/>
          <a:stretch>
            <a:fillRect/>
          </a:stretch>
        </p:blipFill>
        <p:spPr>
          <a:xfrm>
            <a:off x="3563888" y="4149080"/>
            <a:ext cx="1280649" cy="1083626"/>
          </a:xfrm>
          <a:prstGeom prst="rect">
            <a:avLst/>
          </a:prstGeom>
        </p:spPr>
      </p:pic>
      <p:sp>
        <p:nvSpPr>
          <p:cNvPr id="94" name="Rectangle 298"/>
          <p:cNvSpPr>
            <a:spLocks noChangeArrowheads="1"/>
          </p:cNvSpPr>
          <p:nvPr/>
        </p:nvSpPr>
        <p:spPr bwMode="auto">
          <a:xfrm>
            <a:off x="323528" y="5229200"/>
            <a:ext cx="583155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 smtClean="0">
                <a:cs typeface="Arial" charset="0"/>
              </a:rPr>
              <a:t>Quantum </a:t>
            </a:r>
            <a:r>
              <a:rPr lang="de-CH" sz="2400" dirty="0" err="1" smtClean="0">
                <a:cs typeface="Arial" charset="0"/>
              </a:rPr>
              <a:t>states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are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unknown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to</a:t>
            </a:r>
            <a:r>
              <a:rPr lang="de-CH" sz="2400" dirty="0" smtClean="0">
                <a:cs typeface="Arial" charset="0"/>
              </a:rPr>
              <a:t> Eve, </a:t>
            </a:r>
            <a:r>
              <a:rPr lang="de-CH" sz="2400" dirty="0" err="1" smtClean="0">
                <a:cs typeface="Arial" charset="0"/>
              </a:rPr>
              <a:t>she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solidFill>
                  <a:srgbClr val="0000FF"/>
                </a:solidFill>
                <a:cs typeface="Arial" charset="0"/>
              </a:rPr>
              <a:t>cannot</a:t>
            </a:r>
            <a:r>
              <a:rPr lang="de-CH" sz="2400" dirty="0" smtClean="0">
                <a:solidFill>
                  <a:srgbClr val="0000FF"/>
                </a:solidFill>
                <a:cs typeface="Arial" charset="0"/>
              </a:rPr>
              <a:t> </a:t>
            </a:r>
            <a:r>
              <a:rPr lang="de-CH" sz="2400" dirty="0" err="1" smtClean="0">
                <a:solidFill>
                  <a:srgbClr val="0000FF"/>
                </a:solidFill>
                <a:cs typeface="Arial" charset="0"/>
              </a:rPr>
              <a:t>copy</a:t>
            </a:r>
            <a:r>
              <a:rPr lang="de-CH" sz="2400" dirty="0" smtClean="0">
                <a:solidFill>
                  <a:srgbClr val="0000FF"/>
                </a:solidFill>
                <a:cs typeface="Arial" charset="0"/>
              </a:rPr>
              <a:t> </a:t>
            </a:r>
            <a:r>
              <a:rPr lang="de-CH" sz="2400" dirty="0" err="1" smtClean="0">
                <a:solidFill>
                  <a:srgbClr val="0000FF"/>
                </a:solidFill>
                <a:cs typeface="Arial" charset="0"/>
              </a:rPr>
              <a:t>them</a:t>
            </a:r>
            <a:r>
              <a:rPr lang="de-CH" sz="2400" dirty="0">
                <a:cs typeface="Arial" charset="0"/>
              </a:rPr>
              <a:t>.</a:t>
            </a:r>
            <a:endParaRPr lang="de-CH" sz="2400" dirty="0" smtClean="0">
              <a:solidFill>
                <a:srgbClr val="FF0000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cs typeface="Arial" charset="0"/>
              </a:rPr>
              <a:t>H</a:t>
            </a:r>
            <a:r>
              <a:rPr lang="de-CH" sz="2400" dirty="0" smtClean="0">
                <a:cs typeface="Arial" charset="0"/>
              </a:rPr>
              <a:t>onest </a:t>
            </a:r>
            <a:r>
              <a:rPr lang="de-CH" sz="2400" dirty="0" err="1" smtClean="0">
                <a:cs typeface="Arial" charset="0"/>
              </a:rPr>
              <a:t>players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can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solidFill>
                  <a:srgbClr val="0000FF"/>
                </a:solidFill>
                <a:cs typeface="Arial" charset="0"/>
              </a:rPr>
              <a:t>test</a:t>
            </a:r>
            <a:r>
              <a:rPr lang="de-CH" sz="2400" dirty="0" smtClean="0">
                <a:solidFill>
                  <a:srgbClr val="0000FF"/>
                </a:solidFill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whether</a:t>
            </a:r>
            <a:r>
              <a:rPr lang="de-CH" sz="2400" dirty="0" smtClean="0">
                <a:cs typeface="Arial" charset="0"/>
              </a:rPr>
              <a:t> Eve </a:t>
            </a:r>
            <a:r>
              <a:rPr lang="de-CH" sz="2400" dirty="0" err="1" smtClean="0">
                <a:cs typeface="Arial" charset="0"/>
              </a:rPr>
              <a:t>interfered</a:t>
            </a:r>
            <a:r>
              <a:rPr lang="de-CH" sz="2400" dirty="0" smtClean="0">
                <a:cs typeface="Arial" charset="0"/>
              </a:rPr>
              <a:t>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106688" y="1268760"/>
            <a:ext cx="2329408" cy="564252"/>
            <a:chOff x="2915816" y="1268760"/>
            <a:chExt cx="2329408" cy="564252"/>
          </a:xfrm>
        </p:grpSpPr>
        <p:grpSp>
          <p:nvGrpSpPr>
            <p:cNvPr id="97" name="Group 97"/>
            <p:cNvGrpSpPr/>
            <p:nvPr/>
          </p:nvGrpSpPr>
          <p:grpSpPr>
            <a:xfrm>
              <a:off x="3383868" y="1268760"/>
              <a:ext cx="457200" cy="564252"/>
              <a:chOff x="1018819" y="3721632"/>
              <a:chExt cx="719137" cy="872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8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99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72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  <p:grpSp>
          <p:nvGrpSpPr>
            <p:cNvPr id="100" name="Group 97"/>
            <p:cNvGrpSpPr/>
            <p:nvPr/>
          </p:nvGrpSpPr>
          <p:grpSpPr>
            <a:xfrm>
              <a:off x="3851920" y="1268760"/>
              <a:ext cx="457200" cy="564252"/>
              <a:chOff x="1018819" y="3721632"/>
              <a:chExt cx="719137" cy="872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1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02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72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  <p:grpSp>
          <p:nvGrpSpPr>
            <p:cNvPr id="103" name="Group 97"/>
            <p:cNvGrpSpPr/>
            <p:nvPr/>
          </p:nvGrpSpPr>
          <p:grpSpPr>
            <a:xfrm>
              <a:off x="4319972" y="1268760"/>
              <a:ext cx="457200" cy="564252"/>
              <a:chOff x="1018819" y="3721632"/>
              <a:chExt cx="719137" cy="872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4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05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72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  <p:grpSp>
          <p:nvGrpSpPr>
            <p:cNvPr id="106" name="Group 97"/>
            <p:cNvGrpSpPr/>
            <p:nvPr/>
          </p:nvGrpSpPr>
          <p:grpSpPr>
            <a:xfrm>
              <a:off x="4788024" y="1268760"/>
              <a:ext cx="457200" cy="564252"/>
              <a:chOff x="1018819" y="3721632"/>
              <a:chExt cx="719137" cy="872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7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08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72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  <p:grpSp>
          <p:nvGrpSpPr>
            <p:cNvPr id="109" name="Group 97"/>
            <p:cNvGrpSpPr/>
            <p:nvPr/>
          </p:nvGrpSpPr>
          <p:grpSpPr>
            <a:xfrm>
              <a:off x="2915816" y="1268760"/>
              <a:ext cx="457200" cy="564252"/>
              <a:chOff x="1018819" y="3721632"/>
              <a:chExt cx="719137" cy="872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0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11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72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</p:grpSp>
      <p:sp>
        <p:nvSpPr>
          <p:cNvPr id="113" name="Line 6"/>
          <p:cNvSpPr>
            <a:spLocks noChangeShapeType="1"/>
          </p:cNvSpPr>
          <p:nvPr/>
        </p:nvSpPr>
        <p:spPr bwMode="auto">
          <a:xfrm>
            <a:off x="3562599" y="3573016"/>
            <a:ext cx="1513457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14" name="Line 8"/>
          <p:cNvSpPr>
            <a:spLocks noChangeShapeType="1"/>
          </p:cNvSpPr>
          <p:nvPr/>
        </p:nvSpPr>
        <p:spPr bwMode="auto">
          <a:xfrm>
            <a:off x="3562599" y="3789040"/>
            <a:ext cx="1513457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115" name="Group 74"/>
          <p:cNvGrpSpPr/>
          <p:nvPr/>
        </p:nvGrpSpPr>
        <p:grpSpPr>
          <a:xfrm rot="5400000">
            <a:off x="1259631" y="2420889"/>
            <a:ext cx="2592289" cy="288032"/>
            <a:chOff x="2809127" y="3501009"/>
            <a:chExt cx="3326202" cy="2232248"/>
          </a:xfrm>
        </p:grpSpPr>
        <p:sp>
          <p:nvSpPr>
            <p:cNvPr id="116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17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118" name="Group 74"/>
          <p:cNvGrpSpPr/>
          <p:nvPr/>
        </p:nvGrpSpPr>
        <p:grpSpPr>
          <a:xfrm rot="5400000">
            <a:off x="6012160" y="2348881"/>
            <a:ext cx="2592289" cy="288032"/>
            <a:chOff x="2809127" y="3501009"/>
            <a:chExt cx="3326202" cy="2232248"/>
          </a:xfrm>
        </p:grpSpPr>
        <p:sp>
          <p:nvSpPr>
            <p:cNvPr id="119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20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6084168" y="5301208"/>
            <a:ext cx="3096344" cy="1368152"/>
            <a:chOff x="2915816" y="3284984"/>
            <a:chExt cx="3096344" cy="1368152"/>
          </a:xfrm>
        </p:grpSpPr>
        <p:pic>
          <p:nvPicPr>
            <p:cNvPr id="122" name="Picture 9" descr="dolly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59832" y="3284984"/>
              <a:ext cx="1368152" cy="1258766"/>
            </a:xfrm>
            <a:prstGeom prst="rect">
              <a:avLst/>
            </a:prstGeom>
            <a:noFill/>
          </p:spPr>
        </p:pic>
        <p:pic>
          <p:nvPicPr>
            <p:cNvPr id="123" name="Picture 9" descr="dolly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99992" y="3284984"/>
              <a:ext cx="1368152" cy="1258766"/>
            </a:xfrm>
            <a:prstGeom prst="rect">
              <a:avLst/>
            </a:prstGeom>
            <a:noFill/>
          </p:spPr>
        </p:pic>
        <p:grpSp>
          <p:nvGrpSpPr>
            <p:cNvPr id="124" name="Group 74"/>
            <p:cNvGrpSpPr/>
            <p:nvPr/>
          </p:nvGrpSpPr>
          <p:grpSpPr>
            <a:xfrm>
              <a:off x="2915816" y="3284984"/>
              <a:ext cx="3096344" cy="1368152"/>
              <a:chOff x="2809127" y="3501009"/>
              <a:chExt cx="3326202" cy="2232248"/>
            </a:xfrm>
          </p:grpSpPr>
          <p:sp>
            <p:nvSpPr>
              <p:cNvPr id="125" name="Line 150"/>
              <p:cNvSpPr>
                <a:spLocks noChangeShapeType="1"/>
              </p:cNvSpPr>
              <p:nvPr/>
            </p:nvSpPr>
            <p:spPr bwMode="auto">
              <a:xfrm flipH="1">
                <a:off x="2875934" y="3554362"/>
                <a:ext cx="3259394" cy="215326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126" name="Line 150"/>
              <p:cNvSpPr>
                <a:spLocks noChangeShapeType="1"/>
              </p:cNvSpPr>
              <p:nvPr/>
            </p:nvSpPr>
            <p:spPr bwMode="auto">
              <a:xfrm>
                <a:off x="2809127" y="3501009"/>
                <a:ext cx="3326202" cy="223224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</p:grpSp>
      <p:sp>
        <p:nvSpPr>
          <p:cNvPr id="127" name="AutoShape 109"/>
          <p:cNvSpPr>
            <a:spLocks noChangeArrowheads="1"/>
          </p:cNvSpPr>
          <p:nvPr/>
        </p:nvSpPr>
        <p:spPr bwMode="auto">
          <a:xfrm>
            <a:off x="4716016" y="4005064"/>
            <a:ext cx="1368152" cy="648072"/>
          </a:xfrm>
          <a:prstGeom prst="cloudCallout">
            <a:avLst>
              <a:gd name="adj1" fmla="val -68259"/>
              <a:gd name="adj2" fmla="val 35277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sz="2400" dirty="0">
                <a:latin typeface="Consolas"/>
                <a:cs typeface="Consola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6023764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build="p"/>
      <p:bldP spid="113" grpId="0" animBg="1"/>
      <p:bldP spid="114" grpId="0" animBg="1"/>
      <p:bldP spid="1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rmAutofit fontScale="90000"/>
          </a:bodyPr>
          <a:lstStyle/>
          <a:p>
            <a:pPr algn="l"/>
            <a:r>
              <a:rPr lang="fr-CH" dirty="0" smtClean="0"/>
              <a:t>Quantum Key Distribution (QKD)</a:t>
            </a:r>
            <a:endParaRPr lang="en-US" dirty="0"/>
          </a:p>
        </p:txBody>
      </p:sp>
      <p:sp>
        <p:nvSpPr>
          <p:cNvPr id="518150" name="Line 6"/>
          <p:cNvSpPr>
            <a:spLocks noChangeShapeType="1"/>
          </p:cNvSpPr>
          <p:nvPr/>
        </p:nvSpPr>
        <p:spPr bwMode="auto">
          <a:xfrm>
            <a:off x="3130550" y="1989138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8152" name="Line 8"/>
          <p:cNvSpPr>
            <a:spLocks noChangeShapeType="1"/>
          </p:cNvSpPr>
          <p:nvPr/>
        </p:nvSpPr>
        <p:spPr bwMode="auto">
          <a:xfrm>
            <a:off x="3130550" y="2276475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8171" name="Line 27"/>
          <p:cNvSpPr>
            <a:spLocks noChangeShapeType="1"/>
          </p:cNvSpPr>
          <p:nvPr/>
        </p:nvSpPr>
        <p:spPr bwMode="auto">
          <a:xfrm flipV="1">
            <a:off x="4427984" y="1700808"/>
            <a:ext cx="216024" cy="1368152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95801" y="3461023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8184" name="Picture 40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638283" y="3402013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518185" name="Freeform 41"/>
          <p:cNvSpPr>
            <a:spLocks/>
          </p:cNvSpPr>
          <p:nvPr/>
        </p:nvSpPr>
        <p:spPr bwMode="auto">
          <a:xfrm rot="563765">
            <a:off x="930329" y="2583391"/>
            <a:ext cx="303212" cy="77470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8186" name="Freeform 42"/>
          <p:cNvSpPr>
            <a:spLocks/>
          </p:cNvSpPr>
          <p:nvPr/>
        </p:nvSpPr>
        <p:spPr bwMode="auto">
          <a:xfrm>
            <a:off x="7816337" y="2598123"/>
            <a:ext cx="217488" cy="73025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870155" y="1061882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Alice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978878" y="2329716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Bob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157311" y="4355120"/>
            <a:ext cx="899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Eve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396626" y="5157192"/>
            <a:ext cx="835183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solidFill>
                  <a:srgbClr val="0000FF"/>
                </a:solidFill>
                <a:cs typeface="Arial" charset="0"/>
              </a:rPr>
              <a:t>technically feasible: no quantum computer required</a:t>
            </a:r>
            <a:r>
              <a:rPr lang="en-US" sz="2400" dirty="0" smtClean="0">
                <a:cs typeface="Arial" charset="0"/>
              </a:rPr>
              <a:t>, </a:t>
            </a:r>
            <a:br>
              <a:rPr lang="en-US" sz="2400" dirty="0" smtClean="0">
                <a:cs typeface="Arial" charset="0"/>
              </a:rPr>
            </a:br>
            <a:r>
              <a:rPr lang="en-US" sz="2400" dirty="0" smtClean="0">
                <a:cs typeface="Arial" charset="0"/>
              </a:rPr>
              <a:t>only quantum communication</a:t>
            </a:r>
            <a:endParaRPr lang="de-CH" sz="2400" b="0" dirty="0">
              <a:cs typeface="Arial" charset="0"/>
            </a:endParaRP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27584" y="1484784"/>
            <a:ext cx="1059740" cy="1080120"/>
          </a:xfrm>
          <a:prstGeom prst="rect">
            <a:avLst/>
          </a:prstGeom>
        </p:spPr>
      </p:pic>
      <p:pic>
        <p:nvPicPr>
          <p:cNvPr id="38" name="Picture 37" descr="QueenOfHearts.png"/>
          <p:cNvPicPr>
            <a:picLocks noChangeAspect="1"/>
          </p:cNvPicPr>
          <p:nvPr/>
        </p:nvPicPr>
        <p:blipFill>
          <a:blip r:embed="rId5" cstate="print"/>
          <a:srcRect l="6597" r="7636"/>
          <a:stretch>
            <a:fillRect/>
          </a:stretch>
        </p:blipFill>
        <p:spPr>
          <a:xfrm>
            <a:off x="3779912" y="3212976"/>
            <a:ext cx="1280649" cy="108362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130550" y="1096098"/>
            <a:ext cx="2881313" cy="532702"/>
            <a:chOff x="3130550" y="1096098"/>
            <a:chExt cx="2881313" cy="532702"/>
          </a:xfrm>
        </p:grpSpPr>
        <p:sp>
          <p:nvSpPr>
            <p:cNvPr id="518151" name="Line 7"/>
            <p:cNvSpPr>
              <a:spLocks noChangeShapeType="1"/>
            </p:cNvSpPr>
            <p:nvPr/>
          </p:nvSpPr>
          <p:spPr bwMode="auto">
            <a:xfrm>
              <a:off x="3130550" y="1628800"/>
              <a:ext cx="28813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grpSp>
          <p:nvGrpSpPr>
            <p:cNvPr id="39" name="Group 28"/>
            <p:cNvGrpSpPr/>
            <p:nvPr/>
          </p:nvGrpSpPr>
          <p:grpSpPr>
            <a:xfrm>
              <a:off x="3419872" y="1096098"/>
              <a:ext cx="457692" cy="460694"/>
              <a:chOff x="4214810" y="2000240"/>
              <a:chExt cx="457692" cy="460694"/>
            </a:xfrm>
          </p:grpSpPr>
          <p:sp>
            <p:nvSpPr>
              <p:cNvPr id="4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2" name="Group 28"/>
            <p:cNvGrpSpPr/>
            <p:nvPr/>
          </p:nvGrpSpPr>
          <p:grpSpPr>
            <a:xfrm>
              <a:off x="4343154" y="1096098"/>
              <a:ext cx="457692" cy="460694"/>
              <a:chOff x="4214810" y="2000240"/>
              <a:chExt cx="457692" cy="460694"/>
            </a:xfrm>
          </p:grpSpPr>
          <p:sp>
            <p:nvSpPr>
              <p:cNvPr id="43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5" name="Group 28"/>
            <p:cNvGrpSpPr/>
            <p:nvPr/>
          </p:nvGrpSpPr>
          <p:grpSpPr>
            <a:xfrm>
              <a:off x="3881513" y="1096098"/>
              <a:ext cx="457692" cy="460694"/>
              <a:chOff x="4214810" y="2000240"/>
              <a:chExt cx="457692" cy="460694"/>
            </a:xfrm>
          </p:grpSpPr>
          <p:sp>
            <p:nvSpPr>
              <p:cNvPr id="46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7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8" name="Group 133"/>
            <p:cNvGrpSpPr/>
            <p:nvPr/>
          </p:nvGrpSpPr>
          <p:grpSpPr>
            <a:xfrm>
              <a:off x="5266436" y="1096098"/>
              <a:ext cx="457692" cy="460694"/>
              <a:chOff x="7597837" y="2707419"/>
              <a:chExt cx="457692" cy="460694"/>
            </a:xfrm>
          </p:grpSpPr>
          <p:sp>
            <p:nvSpPr>
              <p:cNvPr id="49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0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51" name="Group 28"/>
            <p:cNvGrpSpPr/>
            <p:nvPr/>
          </p:nvGrpSpPr>
          <p:grpSpPr>
            <a:xfrm>
              <a:off x="4804795" y="1096098"/>
              <a:ext cx="457692" cy="460694"/>
              <a:chOff x="4214810" y="2000240"/>
              <a:chExt cx="457692" cy="460694"/>
            </a:xfrm>
          </p:grpSpPr>
          <p:sp>
            <p:nvSpPr>
              <p:cNvPr id="52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3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475656" y="2348880"/>
            <a:ext cx="1993314" cy="1008112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37" name="Content Placeholder 1"/>
          <p:cNvSpPr txBox="1">
            <a:spLocks/>
          </p:cNvSpPr>
          <p:nvPr/>
        </p:nvSpPr>
        <p:spPr>
          <a:xfrm>
            <a:off x="467544" y="692696"/>
            <a:ext cx="8496944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noProof="0" dirty="0" smtClean="0">
                <a:cs typeface="Arial" charset="0"/>
              </a:rPr>
              <a:t>[</a:t>
            </a:r>
            <a:r>
              <a:rPr lang="en-US" sz="2000" dirty="0" smtClean="0">
                <a:cs typeface="Arial" charset="0"/>
              </a:rPr>
              <a:t>Bennett Brassard 84</a:t>
            </a:r>
            <a:r>
              <a:rPr lang="en-US" sz="2000" noProof="0" dirty="0" smtClean="0">
                <a:cs typeface="Arial" charset="0"/>
              </a:rPr>
              <a:t>]</a:t>
            </a:r>
            <a:endParaRPr lang="en-US" sz="2000" dirty="0" smtClean="0"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 r="50930"/>
          <a:stretch>
            <a:fillRect/>
          </a:stretch>
        </p:blipFill>
        <p:spPr bwMode="auto">
          <a:xfrm>
            <a:off x="8244408" y="-1"/>
            <a:ext cx="936103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7" cstate="print"/>
          <a:srcRect l="49070"/>
          <a:stretch>
            <a:fillRect/>
          </a:stretch>
        </p:blipFill>
        <p:spPr bwMode="auto">
          <a:xfrm>
            <a:off x="7236296" y="0"/>
            <a:ext cx="971600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6"/>
          <p:cNvPicPr>
            <a:picLocks noChangeAspect="1" noChangeArrowheads="1"/>
          </p:cNvPicPr>
          <p:nvPr/>
        </p:nvPicPr>
        <p:blipFill>
          <a:blip r:embed="rId8" cstate="print"/>
          <a:srcRect t="19951"/>
          <a:stretch>
            <a:fillRect/>
          </a:stretch>
        </p:blipFill>
        <p:spPr bwMode="auto">
          <a:xfrm>
            <a:off x="5580112" y="2492896"/>
            <a:ext cx="1868934" cy="936104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58" name="Picture 6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6296" y="1556792"/>
            <a:ext cx="1285425" cy="914208"/>
          </a:xfrm>
          <a:prstGeom prst="rect">
            <a:avLst/>
          </a:prstGeom>
          <a:noFill/>
        </p:spPr>
      </p:pic>
      <p:sp>
        <p:nvSpPr>
          <p:cNvPr id="55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38557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rmAutofit fontScale="90000"/>
          </a:bodyPr>
          <a:lstStyle/>
          <a:p>
            <a:pPr algn="l"/>
            <a:r>
              <a:rPr lang="fr-CH" dirty="0" smtClean="0"/>
              <a:t>Quantum Key Distribution (QKD)</a:t>
            </a:r>
            <a:endParaRPr lang="en-US" dirty="0"/>
          </a:p>
        </p:txBody>
      </p:sp>
      <p:sp>
        <p:nvSpPr>
          <p:cNvPr id="518150" name="Line 6"/>
          <p:cNvSpPr>
            <a:spLocks noChangeShapeType="1"/>
          </p:cNvSpPr>
          <p:nvPr/>
        </p:nvSpPr>
        <p:spPr bwMode="auto">
          <a:xfrm>
            <a:off x="3130550" y="1989138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8152" name="Line 8"/>
          <p:cNvSpPr>
            <a:spLocks noChangeShapeType="1"/>
          </p:cNvSpPr>
          <p:nvPr/>
        </p:nvSpPr>
        <p:spPr bwMode="auto">
          <a:xfrm>
            <a:off x="3130550" y="2276475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8171" name="Line 27"/>
          <p:cNvSpPr>
            <a:spLocks noChangeShapeType="1"/>
          </p:cNvSpPr>
          <p:nvPr/>
        </p:nvSpPr>
        <p:spPr bwMode="auto">
          <a:xfrm flipV="1">
            <a:off x="4427984" y="1700808"/>
            <a:ext cx="216024" cy="1368152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95801" y="3461023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8184" name="Picture 40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638283" y="3402013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518185" name="Freeform 41"/>
          <p:cNvSpPr>
            <a:spLocks/>
          </p:cNvSpPr>
          <p:nvPr/>
        </p:nvSpPr>
        <p:spPr bwMode="auto">
          <a:xfrm rot="563765">
            <a:off x="930329" y="2583391"/>
            <a:ext cx="303212" cy="77470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8186" name="Freeform 42"/>
          <p:cNvSpPr>
            <a:spLocks/>
          </p:cNvSpPr>
          <p:nvPr/>
        </p:nvSpPr>
        <p:spPr bwMode="auto">
          <a:xfrm>
            <a:off x="7816337" y="2598123"/>
            <a:ext cx="217488" cy="73025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870155" y="1061882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Alice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978878" y="2329716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Bob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157311" y="4355120"/>
            <a:ext cx="899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Eve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396626" y="5157192"/>
            <a:ext cx="835183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solidFill>
                  <a:srgbClr val="0000FF"/>
                </a:solidFill>
                <a:cs typeface="Arial" charset="0"/>
              </a:rPr>
              <a:t>technically feasible: no quantum computer required</a:t>
            </a:r>
            <a:r>
              <a:rPr lang="en-US" sz="2400" dirty="0" smtClean="0">
                <a:cs typeface="Arial" charset="0"/>
              </a:rPr>
              <a:t>, </a:t>
            </a:r>
            <a:br>
              <a:rPr lang="en-US" sz="2400" dirty="0" smtClean="0">
                <a:cs typeface="Arial" charset="0"/>
              </a:rPr>
            </a:br>
            <a:r>
              <a:rPr lang="en-US" sz="2400" dirty="0" smtClean="0">
                <a:cs typeface="Arial" charset="0"/>
              </a:rPr>
              <a:t>only quantum communication</a:t>
            </a:r>
            <a:endParaRPr lang="de-CH" sz="2400" b="0" dirty="0">
              <a:cs typeface="Arial" charset="0"/>
            </a:endParaRP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27584" y="1484784"/>
            <a:ext cx="1059740" cy="1080120"/>
          </a:xfrm>
          <a:prstGeom prst="rect">
            <a:avLst/>
          </a:prstGeom>
        </p:spPr>
      </p:pic>
      <p:pic>
        <p:nvPicPr>
          <p:cNvPr id="38" name="Picture 37" descr="QueenOfHearts.png"/>
          <p:cNvPicPr>
            <a:picLocks noChangeAspect="1"/>
          </p:cNvPicPr>
          <p:nvPr/>
        </p:nvPicPr>
        <p:blipFill>
          <a:blip r:embed="rId5" cstate="print"/>
          <a:srcRect l="6597" r="7636"/>
          <a:stretch>
            <a:fillRect/>
          </a:stretch>
        </p:blipFill>
        <p:spPr>
          <a:xfrm>
            <a:off x="3779912" y="3212976"/>
            <a:ext cx="1280649" cy="108362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130550" y="1096098"/>
            <a:ext cx="2881313" cy="532702"/>
            <a:chOff x="3130550" y="1096098"/>
            <a:chExt cx="2881313" cy="532702"/>
          </a:xfrm>
        </p:grpSpPr>
        <p:sp>
          <p:nvSpPr>
            <p:cNvPr id="518151" name="Line 7"/>
            <p:cNvSpPr>
              <a:spLocks noChangeShapeType="1"/>
            </p:cNvSpPr>
            <p:nvPr/>
          </p:nvSpPr>
          <p:spPr bwMode="auto">
            <a:xfrm>
              <a:off x="3130550" y="1628800"/>
              <a:ext cx="28813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grpSp>
          <p:nvGrpSpPr>
            <p:cNvPr id="39" name="Group 28"/>
            <p:cNvGrpSpPr/>
            <p:nvPr/>
          </p:nvGrpSpPr>
          <p:grpSpPr>
            <a:xfrm>
              <a:off x="3419872" y="1096098"/>
              <a:ext cx="457692" cy="460694"/>
              <a:chOff x="4214810" y="2000240"/>
              <a:chExt cx="457692" cy="460694"/>
            </a:xfrm>
          </p:grpSpPr>
          <p:sp>
            <p:nvSpPr>
              <p:cNvPr id="4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2" name="Group 28"/>
            <p:cNvGrpSpPr/>
            <p:nvPr/>
          </p:nvGrpSpPr>
          <p:grpSpPr>
            <a:xfrm>
              <a:off x="4343154" y="1096098"/>
              <a:ext cx="457692" cy="460694"/>
              <a:chOff x="4214810" y="2000240"/>
              <a:chExt cx="457692" cy="460694"/>
            </a:xfrm>
          </p:grpSpPr>
          <p:sp>
            <p:nvSpPr>
              <p:cNvPr id="43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5" name="Group 28"/>
            <p:cNvGrpSpPr/>
            <p:nvPr/>
          </p:nvGrpSpPr>
          <p:grpSpPr>
            <a:xfrm>
              <a:off x="3881513" y="1096098"/>
              <a:ext cx="457692" cy="460694"/>
              <a:chOff x="4214810" y="2000240"/>
              <a:chExt cx="457692" cy="460694"/>
            </a:xfrm>
          </p:grpSpPr>
          <p:sp>
            <p:nvSpPr>
              <p:cNvPr id="46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7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8" name="Group 133"/>
            <p:cNvGrpSpPr/>
            <p:nvPr/>
          </p:nvGrpSpPr>
          <p:grpSpPr>
            <a:xfrm>
              <a:off x="5266436" y="1096098"/>
              <a:ext cx="457692" cy="460694"/>
              <a:chOff x="7597837" y="2707419"/>
              <a:chExt cx="457692" cy="460694"/>
            </a:xfrm>
          </p:grpSpPr>
          <p:sp>
            <p:nvSpPr>
              <p:cNvPr id="49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0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51" name="Group 28"/>
            <p:cNvGrpSpPr/>
            <p:nvPr/>
          </p:nvGrpSpPr>
          <p:grpSpPr>
            <a:xfrm>
              <a:off x="4804795" y="1096098"/>
              <a:ext cx="457692" cy="460694"/>
              <a:chOff x="4214810" y="2000240"/>
              <a:chExt cx="457692" cy="460694"/>
            </a:xfrm>
          </p:grpSpPr>
          <p:sp>
            <p:nvSpPr>
              <p:cNvPr id="52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3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475656" y="2348880"/>
            <a:ext cx="1993314" cy="1008112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37" name="Content Placeholder 1"/>
          <p:cNvSpPr txBox="1">
            <a:spLocks/>
          </p:cNvSpPr>
          <p:nvPr/>
        </p:nvSpPr>
        <p:spPr>
          <a:xfrm>
            <a:off x="467544" y="692696"/>
            <a:ext cx="8496944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noProof="0" dirty="0" smtClean="0">
                <a:cs typeface="Arial" charset="0"/>
              </a:rPr>
              <a:t>[</a:t>
            </a:r>
            <a:r>
              <a:rPr lang="en-US" sz="2000" dirty="0" smtClean="0">
                <a:cs typeface="Arial" charset="0"/>
              </a:rPr>
              <a:t>Bennett Brassard 84</a:t>
            </a:r>
            <a:r>
              <a:rPr lang="en-US" sz="2000" noProof="0" dirty="0" smtClean="0">
                <a:cs typeface="Arial" charset="0"/>
              </a:rPr>
              <a:t>]</a:t>
            </a:r>
            <a:endParaRPr lang="en-US" sz="2000" dirty="0" smtClean="0"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 r="50930"/>
          <a:stretch>
            <a:fillRect/>
          </a:stretch>
        </p:blipFill>
        <p:spPr bwMode="auto">
          <a:xfrm>
            <a:off x="8244408" y="-1"/>
            <a:ext cx="936103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7" cstate="print"/>
          <a:srcRect l="49070"/>
          <a:stretch>
            <a:fillRect/>
          </a:stretch>
        </p:blipFill>
        <p:spPr bwMode="auto">
          <a:xfrm>
            <a:off x="7236296" y="0"/>
            <a:ext cx="971600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6"/>
          <p:cNvPicPr>
            <a:picLocks noChangeAspect="1" noChangeArrowheads="1"/>
          </p:cNvPicPr>
          <p:nvPr/>
        </p:nvPicPr>
        <p:blipFill>
          <a:blip r:embed="rId8" cstate="print"/>
          <a:srcRect t="19951"/>
          <a:stretch>
            <a:fillRect/>
          </a:stretch>
        </p:blipFill>
        <p:spPr bwMode="auto">
          <a:xfrm>
            <a:off x="5580112" y="2492896"/>
            <a:ext cx="1868934" cy="936104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58" name="Picture 6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6296" y="1556792"/>
            <a:ext cx="1285425" cy="914208"/>
          </a:xfrm>
          <a:prstGeom prst="rect">
            <a:avLst/>
          </a:prstGeom>
          <a:noFill/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3648" y="1772816"/>
            <a:ext cx="6494119" cy="4868211"/>
          </a:xfrm>
          <a:prstGeom prst="rect">
            <a:avLst/>
          </a:prstGeom>
        </p:spPr>
      </p:pic>
      <p:sp>
        <p:nvSpPr>
          <p:cNvPr id="55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61889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 dirty="0" smtClean="0"/>
              <a:t>Quantum Hacking</a:t>
            </a:r>
            <a:endParaRPr lang="en-US" sz="4000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3995" y="3789040"/>
            <a:ext cx="4477895" cy="335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26" y="1340768"/>
            <a:ext cx="5890882" cy="3528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873492"/>
            <a:ext cx="2771800" cy="3248203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539552" y="908720"/>
            <a:ext cx="6680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dirty="0" smtClean="0">
                <a:cs typeface="Arial" charset="0"/>
              </a:rPr>
              <a:t>e.g. by the group of </a:t>
            </a:r>
            <a:r>
              <a:rPr lang="en-US" dirty="0" smtClean="0">
                <a:cs typeface="Arial" charset="0"/>
                <a:hlinkClick r:id="rId5"/>
              </a:rPr>
              <a:t>Vadim Makarov</a:t>
            </a:r>
            <a:r>
              <a:rPr lang="en-US" dirty="0" smtClean="0">
                <a:cs typeface="Arial" charset="0"/>
              </a:rPr>
              <a:t> (University of Waterloo, Canada)</a:t>
            </a:r>
            <a:endParaRPr lang="en-US" dirty="0"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2360" y="23203"/>
            <a:ext cx="1200556" cy="10362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552" y="4653136"/>
            <a:ext cx="3024336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8264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7584" y="620688"/>
            <a:ext cx="7572428" cy="928694"/>
          </a:xfrm>
        </p:spPr>
        <p:txBody>
          <a:bodyPr/>
          <a:lstStyle/>
          <a:p>
            <a:r>
              <a:rPr lang="en-US" sz="4000" dirty="0"/>
              <a:t>What will you Learn from 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67544" y="1556792"/>
            <a:ext cx="7625531" cy="396043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 smtClean="0"/>
              <a:t>Introduction </a:t>
            </a:r>
            <a:r>
              <a:rPr lang="fr-CH" sz="3300" dirty="0"/>
              <a:t>to Quantum </a:t>
            </a:r>
            <a:r>
              <a:rPr lang="fr-CH" sz="3300" dirty="0" smtClean="0"/>
              <a:t>Mechanics</a:t>
            </a:r>
          </a:p>
          <a:p>
            <a:pPr marL="342900" lvl="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 smtClean="0"/>
              <a:t>Quantum Key Distribution</a:t>
            </a:r>
          </a:p>
          <a:p>
            <a:pPr marL="342900" lvl="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fr-CH" sz="3300" dirty="0" smtClean="0">
                <a:cs typeface="Arial" charset="0"/>
              </a:rPr>
              <a:t>Position</a:t>
            </a:r>
            <a:r>
              <a:rPr lang="fr-CH" sz="3300" dirty="0">
                <a:cs typeface="Arial" charset="0"/>
              </a:rPr>
              <a:t>-Based Cryptography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67544" y="2996952"/>
            <a:ext cx="5551932" cy="72008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925" y="620688"/>
            <a:ext cx="360611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8" name="Picture 2" descr="http://www.unmuseum.org/moonhoa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3804883"/>
            <a:ext cx="3744416" cy="2864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73681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67512"/>
            <a:ext cx="8496943" cy="8572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Position-Based Cryptography</a:t>
            </a:r>
            <a:endParaRPr lang="en-US" sz="4000" dirty="0"/>
          </a:p>
        </p:txBody>
      </p:sp>
      <p:sp>
        <p:nvSpPr>
          <p:cNvPr id="69" name="Content Placeholder 1"/>
          <p:cNvSpPr txBox="1">
            <a:spLocks/>
          </p:cNvSpPr>
          <p:nvPr/>
        </p:nvSpPr>
        <p:spPr>
          <a:xfrm>
            <a:off x="251520" y="1052736"/>
            <a:ext cx="8429684" cy="5184576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Typically, cryptographic players use </a:t>
            </a:r>
            <a:r>
              <a:rPr lang="en-US" sz="2600" dirty="0" smtClean="0">
                <a:solidFill>
                  <a:srgbClr val="0000FF"/>
                </a:solidFill>
                <a:cs typeface="Arial" charset="0"/>
              </a:rPr>
              <a:t>credentials</a:t>
            </a:r>
            <a:r>
              <a:rPr lang="en-US" sz="2600" dirty="0" smtClean="0">
                <a:cs typeface="Arial" charset="0"/>
              </a:rPr>
              <a:t> such as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secret information (e.g. password or secret key)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authenticated information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biometric features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 smtClean="0"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8129" t="26312" b="16701"/>
          <a:stretch/>
        </p:blipFill>
        <p:spPr>
          <a:xfrm>
            <a:off x="3059832" y="4365104"/>
            <a:ext cx="3312368" cy="228816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79512" y="2996952"/>
            <a:ext cx="8640960" cy="1152128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800" dirty="0" smtClean="0"/>
              <a:t>Can </a:t>
            </a:r>
            <a:r>
              <a:rPr lang="de-CH" sz="2800" dirty="0" err="1" smtClean="0"/>
              <a:t>the</a:t>
            </a:r>
            <a:r>
              <a:rPr lang="de-CH" sz="2800" dirty="0" smtClean="0"/>
              <a:t> </a:t>
            </a:r>
            <a:r>
              <a:rPr lang="de-CH" sz="2800" dirty="0" err="1" smtClean="0"/>
              <a:t>geographical</a:t>
            </a:r>
            <a:r>
              <a:rPr lang="de-CH" sz="2800" dirty="0" smtClean="0"/>
              <a:t> </a:t>
            </a:r>
            <a:r>
              <a:rPr lang="de-CH" sz="2800" dirty="0" err="1" smtClean="0"/>
              <a:t>location</a:t>
            </a:r>
            <a:r>
              <a:rPr lang="de-CH" sz="2800" dirty="0" smtClean="0"/>
              <a:t> </a:t>
            </a:r>
            <a:r>
              <a:rPr lang="de-CH" sz="2800" dirty="0" err="1" smtClean="0"/>
              <a:t>of</a:t>
            </a:r>
            <a:r>
              <a:rPr lang="de-CH" sz="2800" dirty="0" smtClean="0"/>
              <a:t> a </a:t>
            </a:r>
            <a:r>
              <a:rPr lang="de-CH" sz="2800" dirty="0" err="1" smtClean="0"/>
              <a:t>player</a:t>
            </a:r>
            <a:r>
              <a:rPr lang="de-CH" sz="2800" dirty="0" smtClean="0"/>
              <a:t> </a:t>
            </a:r>
            <a:r>
              <a:rPr lang="de-CH" sz="2800" dirty="0" err="1" smtClean="0"/>
              <a:t>be</a:t>
            </a:r>
            <a:r>
              <a:rPr lang="de-CH" sz="2800" dirty="0" smtClean="0"/>
              <a:t> </a:t>
            </a:r>
            <a:r>
              <a:rPr lang="de-CH" sz="2800" dirty="0" err="1" smtClean="0"/>
              <a:t>used</a:t>
            </a:r>
            <a:r>
              <a:rPr lang="de-CH" sz="2800" dirty="0" smtClean="0"/>
              <a:t> </a:t>
            </a:r>
            <a:br>
              <a:rPr lang="de-CH" sz="2800" dirty="0" smtClean="0"/>
            </a:br>
            <a:r>
              <a:rPr lang="de-CH" sz="2800" dirty="0" err="1" smtClean="0"/>
              <a:t>as</a:t>
            </a:r>
            <a:r>
              <a:rPr lang="de-CH" sz="2800" dirty="0" smtClean="0"/>
              <a:t> </a:t>
            </a:r>
            <a:r>
              <a:rPr lang="de-CH" sz="2800" dirty="0" err="1" smtClean="0"/>
              <a:t>cryptographic</a:t>
            </a:r>
            <a:r>
              <a:rPr lang="de-CH" sz="2800" dirty="0" smtClean="0"/>
              <a:t> </a:t>
            </a:r>
            <a:r>
              <a:rPr lang="de-CH" sz="2800" dirty="0" err="1" smtClean="0"/>
              <a:t>credential</a:t>
            </a:r>
            <a:r>
              <a:rPr lang="de-CH" sz="2800" dirty="0" smtClean="0"/>
              <a:t> ?</a:t>
            </a:r>
            <a:endParaRPr lang="en-US" sz="2800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6" name="Picture 40" descr="BS00996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516216" y="2060848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285863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95504"/>
            <a:ext cx="8496943" cy="857232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/>
              <a:t>Position-Based Cryptography</a:t>
            </a:r>
            <a:endParaRPr lang="en-US" sz="4000" dirty="0"/>
          </a:p>
        </p:txBody>
      </p:sp>
      <p:sp>
        <p:nvSpPr>
          <p:cNvPr id="69" name="Content Placeholder 1"/>
          <p:cNvSpPr txBox="1">
            <a:spLocks/>
          </p:cNvSpPr>
          <p:nvPr/>
        </p:nvSpPr>
        <p:spPr>
          <a:xfrm>
            <a:off x="-36512" y="2564904"/>
            <a:ext cx="8429684" cy="3672408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Possible Applications:</a:t>
            </a:r>
          </a:p>
          <a:p>
            <a:pPr marL="800100" lvl="1" indent="-342900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L</a:t>
            </a:r>
            <a:r>
              <a:rPr lang="en-US" sz="2600" dirty="0" smtClean="0">
                <a:cs typeface="Arial" charset="0"/>
              </a:rPr>
              <a:t>aunching</a:t>
            </a:r>
            <a:r>
              <a:rPr lang="en-US" sz="2600" dirty="0">
                <a:cs typeface="Arial" charset="0"/>
              </a:rPr>
              <a:t>-missile command comes </a:t>
            </a:r>
            <a:r>
              <a:rPr lang="en-US" sz="2600" dirty="0" smtClean="0">
                <a:cs typeface="Arial" charset="0"/>
              </a:rPr>
              <a:t/>
            </a:r>
            <a:br>
              <a:rPr lang="en-US" sz="2600" dirty="0" smtClean="0">
                <a:cs typeface="Arial" charset="0"/>
              </a:rPr>
            </a:br>
            <a:r>
              <a:rPr lang="en-US" sz="2600" dirty="0" smtClean="0">
                <a:cs typeface="Arial" charset="0"/>
              </a:rPr>
              <a:t>from </a:t>
            </a:r>
            <a:r>
              <a:rPr lang="en-US" sz="2600" dirty="0">
                <a:cs typeface="Arial" charset="0"/>
              </a:rPr>
              <a:t>within </a:t>
            </a:r>
            <a:r>
              <a:rPr lang="en-US" sz="2600" dirty="0" smtClean="0">
                <a:cs typeface="Arial" charset="0"/>
              </a:rPr>
              <a:t>your military headquarters</a:t>
            </a:r>
            <a:endParaRPr lang="en-US" sz="2600" dirty="0">
              <a:cs typeface="Arial" charset="0"/>
            </a:endParaRPr>
          </a:p>
          <a:p>
            <a:pPr marL="800100" lvl="1" indent="-342900">
              <a:lnSpc>
                <a:spcPct val="12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T</a:t>
            </a:r>
            <a:r>
              <a:rPr lang="en-US" sz="2600" dirty="0" smtClean="0">
                <a:cs typeface="Arial" charset="0"/>
              </a:rPr>
              <a:t>alking </a:t>
            </a:r>
            <a:r>
              <a:rPr lang="en-US" sz="2600" dirty="0">
                <a:cs typeface="Arial" charset="0"/>
              </a:rPr>
              <a:t>to </a:t>
            </a:r>
            <a:r>
              <a:rPr lang="en-US" sz="2600" dirty="0" smtClean="0">
                <a:cs typeface="Arial" charset="0"/>
              </a:rPr>
              <a:t>the correct assembly</a:t>
            </a:r>
            <a:endParaRPr lang="en-US" sz="2600" dirty="0">
              <a:cs typeface="Arial" charset="0"/>
            </a:endParaRPr>
          </a:p>
          <a:p>
            <a:pPr marL="800100" lvl="1" indent="-342900">
              <a:lnSpc>
                <a:spcPct val="12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 smtClean="0">
                <a:cs typeface="Arial" charset="0"/>
              </a:rPr>
              <a:t>Pizza-delivery problem / </a:t>
            </a:r>
            <a:br>
              <a:rPr lang="en-US" sz="2600" dirty="0" smtClean="0">
                <a:cs typeface="Arial" charset="0"/>
              </a:rPr>
            </a:br>
            <a:r>
              <a:rPr lang="en-US" sz="2600" dirty="0" smtClean="0">
                <a:cs typeface="Arial" charset="0"/>
              </a:rPr>
              <a:t>avoid fake calls to emergency services</a:t>
            </a:r>
          </a:p>
          <a:p>
            <a:pPr marL="800100" lvl="1" indent="-342900">
              <a:lnSpc>
                <a:spcPct val="12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 smtClean="0">
                <a:cs typeface="Arial" charset="0"/>
              </a:rPr>
              <a:t>…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51520" y="1052736"/>
            <a:ext cx="8640960" cy="129614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3200" dirty="0" smtClean="0"/>
              <a:t>Can </a:t>
            </a:r>
            <a:r>
              <a:rPr lang="de-CH" sz="3200" dirty="0" err="1" smtClean="0"/>
              <a:t>the</a:t>
            </a:r>
            <a:r>
              <a:rPr lang="de-CH" sz="3200" dirty="0" smtClean="0"/>
              <a:t> </a:t>
            </a:r>
            <a:r>
              <a:rPr lang="de-CH" sz="3200" dirty="0" err="1" smtClean="0"/>
              <a:t>geographical</a:t>
            </a:r>
            <a:r>
              <a:rPr lang="de-CH" sz="3200" dirty="0" smtClean="0"/>
              <a:t> </a:t>
            </a:r>
            <a:r>
              <a:rPr lang="de-CH" sz="3200" dirty="0" err="1" smtClean="0"/>
              <a:t>location</a:t>
            </a:r>
            <a:r>
              <a:rPr lang="de-CH" sz="3200" dirty="0" smtClean="0"/>
              <a:t> </a:t>
            </a:r>
            <a:r>
              <a:rPr lang="de-CH" sz="3200" dirty="0" err="1" smtClean="0"/>
              <a:t>of</a:t>
            </a:r>
            <a:r>
              <a:rPr lang="de-CH" sz="3200" dirty="0" smtClean="0"/>
              <a:t> a </a:t>
            </a:r>
            <a:r>
              <a:rPr lang="de-CH" sz="3200" dirty="0" err="1" smtClean="0"/>
              <a:t>player</a:t>
            </a:r>
            <a:r>
              <a:rPr lang="de-CH" sz="3200" dirty="0" smtClean="0"/>
              <a:t> </a:t>
            </a:r>
            <a:r>
              <a:rPr lang="de-CH" sz="3200" dirty="0" err="1" smtClean="0"/>
              <a:t>be</a:t>
            </a:r>
            <a:r>
              <a:rPr lang="de-CH" sz="3200" dirty="0" smtClean="0"/>
              <a:t> </a:t>
            </a:r>
            <a:r>
              <a:rPr lang="de-CH" sz="3200" dirty="0" err="1" smtClean="0"/>
              <a:t>used</a:t>
            </a:r>
            <a:r>
              <a:rPr lang="de-CH" sz="3200" dirty="0" smtClean="0"/>
              <a:t> </a:t>
            </a:r>
            <a:r>
              <a:rPr lang="de-CH" sz="3200" dirty="0" err="1" smtClean="0"/>
              <a:t>as</a:t>
            </a:r>
            <a:r>
              <a:rPr lang="de-CH" sz="3200" dirty="0" smtClean="0"/>
              <a:t> </a:t>
            </a:r>
            <a:r>
              <a:rPr lang="de-CH" sz="3200" dirty="0" err="1" smtClean="0"/>
              <a:t>sole</a:t>
            </a:r>
            <a:r>
              <a:rPr lang="de-CH" sz="3200" dirty="0" smtClean="0"/>
              <a:t> </a:t>
            </a:r>
            <a:r>
              <a:rPr lang="de-CH" sz="3200" dirty="0" err="1" smtClean="0"/>
              <a:t>cryptographic</a:t>
            </a:r>
            <a:r>
              <a:rPr lang="de-CH" sz="3200" dirty="0" smtClean="0"/>
              <a:t> </a:t>
            </a:r>
            <a:r>
              <a:rPr lang="de-CH" sz="3200" dirty="0" err="1" smtClean="0"/>
              <a:t>credential</a:t>
            </a:r>
            <a:r>
              <a:rPr lang="de-CH" sz="3200" dirty="0" smtClean="0"/>
              <a:t> ?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5" name="Picture 2" descr="http://www.unmuseum.org/moonhoa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2492896"/>
            <a:ext cx="2635588" cy="201622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4725144"/>
            <a:ext cx="2771800" cy="201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4338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78348" y="116632"/>
            <a:ext cx="8386139" cy="8572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Basic task: Position Verification</a:t>
            </a:r>
            <a:endParaRPr lang="en-US" sz="4000" dirty="0"/>
          </a:p>
        </p:txBody>
      </p:sp>
      <p:sp>
        <p:nvSpPr>
          <p:cNvPr id="69" name="Content Placeholder 1"/>
          <p:cNvSpPr txBox="1">
            <a:spLocks/>
          </p:cNvSpPr>
          <p:nvPr/>
        </p:nvSpPr>
        <p:spPr>
          <a:xfrm>
            <a:off x="395536" y="2924944"/>
            <a:ext cx="8429684" cy="3501008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Prover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wants to convince 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verifiers that she is at a 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particular position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>
                <a:cs typeface="Arial" charset="0"/>
              </a:rPr>
              <a:t>no </a:t>
            </a:r>
            <a:r>
              <a:rPr lang="en-US" sz="2800" dirty="0">
                <a:solidFill>
                  <a:srgbClr val="0000FF"/>
                </a:solidFill>
                <a:cs typeface="Arial" charset="0"/>
              </a:rPr>
              <a:t>coalition of (fake) </a:t>
            </a:r>
            <a:r>
              <a:rPr lang="en-US" sz="2800" dirty="0" err="1">
                <a:solidFill>
                  <a:srgbClr val="0000FF"/>
                </a:solidFill>
                <a:cs typeface="Arial" charset="0"/>
              </a:rPr>
              <a:t>provers</a:t>
            </a:r>
            <a:r>
              <a:rPr lang="en-US" sz="2800" dirty="0">
                <a:cs typeface="Arial" charset="0"/>
              </a:rPr>
              <a:t>, i.e. not at the claimed position, can convince verifiers</a:t>
            </a:r>
            <a:endParaRPr lang="en-US" sz="26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 smtClean="0">
                <a:cs typeface="Arial" charset="0"/>
              </a:rPr>
              <a:t>(over)simplifying assumptions:	</a:t>
            </a:r>
            <a:endParaRPr lang="en-US" sz="2800" dirty="0">
              <a:cs typeface="Arial" charset="0"/>
            </a:endParaRPr>
          </a:p>
          <a:p>
            <a:pPr marL="1257300" lvl="2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communication at speed of light</a:t>
            </a:r>
          </a:p>
          <a:p>
            <a:pPr marL="1257300" lvl="2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instantaneous computation</a:t>
            </a:r>
          </a:p>
          <a:p>
            <a:pPr marL="1257300" lvl="2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verifiers can coordinate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 smtClean="0">
              <a:cs typeface="Arial" charset="0"/>
            </a:endParaRPr>
          </a:p>
          <a:p>
            <a:pPr marL="2857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sp>
        <p:nvSpPr>
          <p:cNvPr id="53" name="Line 7"/>
          <p:cNvSpPr>
            <a:spLocks noChangeShapeType="1"/>
          </p:cNvSpPr>
          <p:nvPr/>
        </p:nvSpPr>
        <p:spPr bwMode="auto">
          <a:xfrm>
            <a:off x="899592" y="2424356"/>
            <a:ext cx="7416824" cy="0"/>
          </a:xfrm>
          <a:prstGeom prst="line">
            <a:avLst/>
          </a:prstGeom>
          <a:noFill/>
          <a:ln w="44450">
            <a:solidFill>
              <a:srgbClr val="000000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2" name="Group 33"/>
          <p:cNvGrpSpPr/>
          <p:nvPr/>
        </p:nvGrpSpPr>
        <p:grpSpPr>
          <a:xfrm>
            <a:off x="395536" y="912188"/>
            <a:ext cx="1656184" cy="2114381"/>
            <a:chOff x="395536" y="912188"/>
            <a:chExt cx="1656184" cy="2114381"/>
          </a:xfrm>
        </p:grpSpPr>
        <p:sp>
          <p:nvSpPr>
            <p:cNvPr id="61" name="Line 7"/>
            <p:cNvSpPr>
              <a:spLocks noChangeShapeType="1"/>
            </p:cNvSpPr>
            <p:nvPr/>
          </p:nvSpPr>
          <p:spPr bwMode="auto">
            <a:xfrm>
              <a:off x="1115616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5" name="Picture 64" descr="AliceBlue.eps"/>
            <p:cNvPicPr>
              <a:picLocks noChangeAspect="1"/>
            </p:cNvPicPr>
            <p:nvPr/>
          </p:nvPicPr>
          <p:blipFill>
            <a:blip r:embed="rId3" cstate="print"/>
            <a:srcRect b="23529"/>
            <a:stretch>
              <a:fillRect/>
            </a:stretch>
          </p:blipFill>
          <p:spPr>
            <a:xfrm>
              <a:off x="395536" y="912188"/>
              <a:ext cx="1150423" cy="1296144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683568" y="2564904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cs typeface="Arial" pitchFamily="34" charset="0"/>
                </a:rPr>
                <a:t>Verifier1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3" name="Group 35"/>
          <p:cNvGrpSpPr/>
          <p:nvPr/>
        </p:nvGrpSpPr>
        <p:grpSpPr>
          <a:xfrm>
            <a:off x="7524328" y="912188"/>
            <a:ext cx="1368152" cy="2143998"/>
            <a:chOff x="7524328" y="912188"/>
            <a:chExt cx="1368152" cy="2143998"/>
          </a:xfrm>
        </p:grpSpPr>
        <p:sp>
          <p:nvSpPr>
            <p:cNvPr id="62" name="Line 7"/>
            <p:cNvSpPr>
              <a:spLocks noChangeShapeType="1"/>
            </p:cNvSpPr>
            <p:nvPr/>
          </p:nvSpPr>
          <p:spPr bwMode="auto">
            <a:xfrm>
              <a:off x="80283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70" name="Picture 69" descr="AliceBlue.eps"/>
            <p:cNvPicPr>
              <a:picLocks noChangeAspect="1"/>
            </p:cNvPicPr>
            <p:nvPr/>
          </p:nvPicPr>
          <p:blipFill>
            <a:blip r:embed="rId4" cstate="print"/>
            <a:srcRect b="22520"/>
            <a:stretch>
              <a:fillRect/>
            </a:stretch>
          </p:blipFill>
          <p:spPr>
            <a:xfrm flipH="1">
              <a:off x="7541017" y="912188"/>
              <a:ext cx="1135439" cy="1296144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7524328" y="2594521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cs typeface="Arial" pitchFamily="34" charset="0"/>
                </a:rPr>
                <a:t>Verifier2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4" name="Group 36"/>
          <p:cNvGrpSpPr/>
          <p:nvPr/>
        </p:nvGrpSpPr>
        <p:grpSpPr>
          <a:xfrm>
            <a:off x="4085430" y="980728"/>
            <a:ext cx="1494682" cy="2075458"/>
            <a:chOff x="4085430" y="980728"/>
            <a:chExt cx="1494682" cy="2075458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430" y="980728"/>
              <a:ext cx="1062634" cy="1242259"/>
            </a:xfrm>
            <a:prstGeom prst="rect">
              <a:avLst/>
            </a:prstGeom>
          </p:spPr>
        </p:pic>
        <p:sp>
          <p:nvSpPr>
            <p:cNvPr id="54" name="Line 7"/>
            <p:cNvSpPr>
              <a:spLocks noChangeShapeType="1"/>
            </p:cNvSpPr>
            <p:nvPr/>
          </p:nvSpPr>
          <p:spPr bwMode="auto">
            <a:xfrm>
              <a:off x="4644008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211960" y="2594521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cs typeface="Arial" pitchFamily="34" charset="0"/>
                </a:rPr>
                <a:t>Prover</a:t>
              </a:r>
              <a:endParaRPr lang="en-US" sz="2400" dirty="0">
                <a:cs typeface="Arial" pitchFamily="34" charset="0"/>
              </a:endParaRPr>
            </a:p>
          </p:txBody>
        </p:sp>
      </p:grpSp>
      <p:sp>
        <p:nvSpPr>
          <p:cNvPr id="42" name="Line 7"/>
          <p:cNvSpPr>
            <a:spLocks noChangeShapeType="1"/>
          </p:cNvSpPr>
          <p:nvPr/>
        </p:nvSpPr>
        <p:spPr bwMode="auto">
          <a:xfrm>
            <a:off x="4644008" y="2276872"/>
            <a:ext cx="0" cy="288032"/>
          </a:xfrm>
          <a:prstGeom prst="line">
            <a:avLst/>
          </a:prstGeom>
          <a:noFill/>
          <a:ln w="44450">
            <a:solidFill>
              <a:srgbClr val="0000FF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24" name="Group 37"/>
          <p:cNvGrpSpPr/>
          <p:nvPr/>
        </p:nvGrpSpPr>
        <p:grpSpPr>
          <a:xfrm>
            <a:off x="5797376" y="1278566"/>
            <a:ext cx="1006872" cy="1293312"/>
            <a:chOff x="2483768" y="1275060"/>
            <a:chExt cx="1006872" cy="1293312"/>
          </a:xfrm>
        </p:grpSpPr>
        <p:pic>
          <p:nvPicPr>
            <p:cNvPr id="25" name="Picture 2" descr="D:\presentations\Noisy Storage\EvilCatTransparent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2483768" y="1275060"/>
              <a:ext cx="1006872" cy="1001812"/>
            </a:xfrm>
            <a:prstGeom prst="rect">
              <a:avLst/>
            </a:prstGeom>
            <a:noFill/>
          </p:spPr>
        </p:pic>
        <p:sp>
          <p:nvSpPr>
            <p:cNvPr id="26" name="Line 7"/>
            <p:cNvSpPr>
              <a:spLocks noChangeShapeType="1"/>
            </p:cNvSpPr>
            <p:nvPr/>
          </p:nvSpPr>
          <p:spPr bwMode="auto">
            <a:xfrm>
              <a:off x="298782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27" name="Group 38"/>
          <p:cNvGrpSpPr/>
          <p:nvPr/>
        </p:nvGrpSpPr>
        <p:grpSpPr>
          <a:xfrm>
            <a:off x="2577342" y="1052736"/>
            <a:ext cx="898460" cy="1519142"/>
            <a:chOff x="5815222" y="1049230"/>
            <a:chExt cx="898460" cy="151914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5222" y="1049230"/>
              <a:ext cx="898460" cy="1155634"/>
            </a:xfrm>
            <a:prstGeom prst="rect">
              <a:avLst/>
            </a:prstGeom>
          </p:spPr>
        </p:pic>
        <p:sp>
          <p:nvSpPr>
            <p:cNvPr id="29" name="Line 7"/>
            <p:cNvSpPr>
              <a:spLocks noChangeShapeType="1"/>
            </p:cNvSpPr>
            <p:nvPr/>
          </p:nvSpPr>
          <p:spPr bwMode="auto">
            <a:xfrm>
              <a:off x="62281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8349228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build="p"/>
      <p:bldP spid="4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78348" y="116632"/>
            <a:ext cx="8386139" cy="8572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Position Verification: First Try</a:t>
            </a:r>
            <a:endParaRPr lang="en-US" sz="4000" dirty="0"/>
          </a:p>
        </p:txBody>
      </p:sp>
      <p:sp>
        <p:nvSpPr>
          <p:cNvPr id="53" name="Line 7"/>
          <p:cNvSpPr>
            <a:spLocks noChangeShapeType="1"/>
          </p:cNvSpPr>
          <p:nvPr/>
        </p:nvSpPr>
        <p:spPr bwMode="auto">
          <a:xfrm>
            <a:off x="899592" y="2424356"/>
            <a:ext cx="7416824" cy="0"/>
          </a:xfrm>
          <a:prstGeom prst="line">
            <a:avLst/>
          </a:prstGeom>
          <a:noFill/>
          <a:ln w="44450">
            <a:solidFill>
              <a:srgbClr val="000000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2" name="Group 33"/>
          <p:cNvGrpSpPr/>
          <p:nvPr/>
        </p:nvGrpSpPr>
        <p:grpSpPr>
          <a:xfrm>
            <a:off x="395536" y="912188"/>
            <a:ext cx="1656184" cy="2114381"/>
            <a:chOff x="395536" y="912188"/>
            <a:chExt cx="1656184" cy="2114381"/>
          </a:xfrm>
        </p:grpSpPr>
        <p:sp>
          <p:nvSpPr>
            <p:cNvPr id="61" name="Line 7"/>
            <p:cNvSpPr>
              <a:spLocks noChangeShapeType="1"/>
            </p:cNvSpPr>
            <p:nvPr/>
          </p:nvSpPr>
          <p:spPr bwMode="auto">
            <a:xfrm>
              <a:off x="1115616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5" name="Picture 64" descr="AliceBlue.eps"/>
            <p:cNvPicPr>
              <a:picLocks noChangeAspect="1"/>
            </p:cNvPicPr>
            <p:nvPr/>
          </p:nvPicPr>
          <p:blipFill>
            <a:blip r:embed="rId9" cstate="print"/>
            <a:srcRect b="23529"/>
            <a:stretch>
              <a:fillRect/>
            </a:stretch>
          </p:blipFill>
          <p:spPr>
            <a:xfrm>
              <a:off x="395536" y="912188"/>
              <a:ext cx="1150423" cy="1296144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683568" y="2564904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cs typeface="Arial" pitchFamily="34" charset="0"/>
                </a:rPr>
                <a:t>Verifier1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3" name="Group 35"/>
          <p:cNvGrpSpPr/>
          <p:nvPr/>
        </p:nvGrpSpPr>
        <p:grpSpPr>
          <a:xfrm>
            <a:off x="7524328" y="912188"/>
            <a:ext cx="1368152" cy="2143998"/>
            <a:chOff x="7524328" y="912188"/>
            <a:chExt cx="1368152" cy="2143998"/>
          </a:xfrm>
        </p:grpSpPr>
        <p:sp>
          <p:nvSpPr>
            <p:cNvPr id="62" name="Line 7"/>
            <p:cNvSpPr>
              <a:spLocks noChangeShapeType="1"/>
            </p:cNvSpPr>
            <p:nvPr/>
          </p:nvSpPr>
          <p:spPr bwMode="auto">
            <a:xfrm>
              <a:off x="80283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70" name="Picture 69" descr="AliceBlue.eps"/>
            <p:cNvPicPr>
              <a:picLocks noChangeAspect="1"/>
            </p:cNvPicPr>
            <p:nvPr/>
          </p:nvPicPr>
          <p:blipFill>
            <a:blip r:embed="rId10" cstate="print"/>
            <a:srcRect b="22520"/>
            <a:stretch>
              <a:fillRect/>
            </a:stretch>
          </p:blipFill>
          <p:spPr>
            <a:xfrm flipH="1">
              <a:off x="7541017" y="912188"/>
              <a:ext cx="1135439" cy="1296144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7524328" y="2594521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cs typeface="Arial" pitchFamily="34" charset="0"/>
                </a:rPr>
                <a:t>Verifier2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4" name="Group 36"/>
          <p:cNvGrpSpPr/>
          <p:nvPr/>
        </p:nvGrpSpPr>
        <p:grpSpPr>
          <a:xfrm>
            <a:off x="4067944" y="961034"/>
            <a:ext cx="1512168" cy="2095152"/>
            <a:chOff x="4067944" y="961034"/>
            <a:chExt cx="1512168" cy="2095152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961034"/>
              <a:ext cx="1002681" cy="1276915"/>
            </a:xfrm>
            <a:prstGeom prst="rect">
              <a:avLst/>
            </a:prstGeom>
          </p:spPr>
        </p:pic>
        <p:sp>
          <p:nvSpPr>
            <p:cNvPr id="54" name="Line 7"/>
            <p:cNvSpPr>
              <a:spLocks noChangeShapeType="1"/>
            </p:cNvSpPr>
            <p:nvPr/>
          </p:nvSpPr>
          <p:spPr bwMode="auto">
            <a:xfrm>
              <a:off x="4644008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211960" y="2594521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cs typeface="Arial" pitchFamily="34" charset="0"/>
                </a:rPr>
                <a:t>Prover</a:t>
              </a:r>
              <a:endParaRPr lang="en-US" sz="2400" dirty="0">
                <a:cs typeface="Arial" pitchFamily="34" charset="0"/>
              </a:endParaRPr>
            </a:p>
          </p:txBody>
        </p:sp>
      </p:grpSp>
      <p:sp>
        <p:nvSpPr>
          <p:cNvPr id="42" name="Line 7"/>
          <p:cNvSpPr>
            <a:spLocks noChangeShapeType="1"/>
          </p:cNvSpPr>
          <p:nvPr/>
        </p:nvSpPr>
        <p:spPr bwMode="auto">
          <a:xfrm>
            <a:off x="4644008" y="2276872"/>
            <a:ext cx="0" cy="288032"/>
          </a:xfrm>
          <a:prstGeom prst="line">
            <a:avLst/>
          </a:prstGeom>
          <a:noFill/>
          <a:ln w="44450">
            <a:solidFill>
              <a:srgbClr val="0000FF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71" name="Group 70"/>
          <p:cNvGrpSpPr/>
          <p:nvPr/>
        </p:nvGrpSpPr>
        <p:grpSpPr>
          <a:xfrm>
            <a:off x="5508104" y="3212976"/>
            <a:ext cx="2592288" cy="678052"/>
            <a:chOff x="5508104" y="3212976"/>
            <a:chExt cx="2592288" cy="678052"/>
          </a:xfrm>
        </p:grpSpPr>
        <p:sp>
          <p:nvSpPr>
            <p:cNvPr id="33" name="Line 7"/>
            <p:cNvSpPr>
              <a:spLocks noChangeShapeType="1"/>
            </p:cNvSpPr>
            <p:nvPr/>
          </p:nvSpPr>
          <p:spPr bwMode="auto">
            <a:xfrm flipH="1">
              <a:off x="5508104" y="3242956"/>
              <a:ext cx="2592288" cy="64807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40" name="Picture 39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876256" y="3212976"/>
              <a:ext cx="170821" cy="240796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69" name="Group 68"/>
          <p:cNvGrpSpPr/>
          <p:nvPr/>
        </p:nvGrpSpPr>
        <p:grpSpPr>
          <a:xfrm>
            <a:off x="971600" y="3083950"/>
            <a:ext cx="2880320" cy="807077"/>
            <a:chOff x="971600" y="3083950"/>
            <a:chExt cx="2880320" cy="807077"/>
          </a:xfrm>
        </p:grpSpPr>
        <p:sp>
          <p:nvSpPr>
            <p:cNvPr id="25" name="Line 7"/>
            <p:cNvSpPr>
              <a:spLocks noChangeShapeType="1"/>
            </p:cNvSpPr>
            <p:nvPr/>
          </p:nvSpPr>
          <p:spPr bwMode="auto">
            <a:xfrm>
              <a:off x="971600" y="3083950"/>
              <a:ext cx="2880320" cy="807077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39" name="Picture 38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67744" y="3186658"/>
              <a:ext cx="240110" cy="170334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2" name="Group 71"/>
          <p:cNvGrpSpPr/>
          <p:nvPr/>
        </p:nvGrpSpPr>
        <p:grpSpPr>
          <a:xfrm>
            <a:off x="1043608" y="4293791"/>
            <a:ext cx="2808312" cy="719385"/>
            <a:chOff x="1043608" y="4293791"/>
            <a:chExt cx="2808312" cy="719385"/>
          </a:xfrm>
        </p:grpSpPr>
        <p:sp>
          <p:nvSpPr>
            <p:cNvPr id="44" name="Line 7"/>
            <p:cNvSpPr>
              <a:spLocks noChangeShapeType="1"/>
            </p:cNvSpPr>
            <p:nvPr/>
          </p:nvSpPr>
          <p:spPr bwMode="auto">
            <a:xfrm flipH="1">
              <a:off x="1043608" y="4293791"/>
              <a:ext cx="2808312" cy="719385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46" name="Picture 45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79263" y="4410990"/>
              <a:ext cx="238872" cy="169456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6" name="Group 75"/>
          <p:cNvGrpSpPr/>
          <p:nvPr/>
        </p:nvGrpSpPr>
        <p:grpSpPr>
          <a:xfrm>
            <a:off x="5436096" y="4350115"/>
            <a:ext cx="2736304" cy="792088"/>
            <a:chOff x="5436096" y="4350115"/>
            <a:chExt cx="2736304" cy="792088"/>
          </a:xfrm>
        </p:grpSpPr>
        <p:sp>
          <p:nvSpPr>
            <p:cNvPr id="35" name="Line 7"/>
            <p:cNvSpPr>
              <a:spLocks noChangeShapeType="1"/>
            </p:cNvSpPr>
            <p:nvPr/>
          </p:nvSpPr>
          <p:spPr bwMode="auto">
            <a:xfrm>
              <a:off x="5436096" y="4350115"/>
              <a:ext cx="2736304" cy="792088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49" name="Picture 48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922143" y="4485312"/>
              <a:ext cx="170137" cy="239832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7" name="Group 76"/>
          <p:cNvGrpSpPr/>
          <p:nvPr/>
        </p:nvGrpSpPr>
        <p:grpSpPr>
          <a:xfrm>
            <a:off x="2987824" y="3645024"/>
            <a:ext cx="383228" cy="864096"/>
            <a:chOff x="2987824" y="3645024"/>
            <a:chExt cx="383228" cy="864096"/>
          </a:xfrm>
        </p:grpSpPr>
        <p:sp>
          <p:nvSpPr>
            <p:cNvPr id="56" name="Line 7"/>
            <p:cNvSpPr>
              <a:spLocks noChangeShapeType="1"/>
            </p:cNvSpPr>
            <p:nvPr/>
          </p:nvSpPr>
          <p:spPr bwMode="auto">
            <a:xfrm>
              <a:off x="2987824" y="3645024"/>
              <a:ext cx="0" cy="864096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58" name="Picture 57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131498" y="4005064"/>
              <a:ext cx="239554" cy="169940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59" name="Line 7"/>
          <p:cNvSpPr>
            <a:spLocks noChangeShapeType="1"/>
          </p:cNvSpPr>
          <p:nvPr/>
        </p:nvSpPr>
        <p:spPr bwMode="auto">
          <a:xfrm flipH="1">
            <a:off x="1043608" y="4509120"/>
            <a:ext cx="1944216" cy="504056"/>
          </a:xfrm>
          <a:prstGeom prst="line">
            <a:avLst/>
          </a:prstGeom>
          <a:noFill/>
          <a:ln w="47625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78" name="Group 77"/>
          <p:cNvGrpSpPr/>
          <p:nvPr/>
        </p:nvGrpSpPr>
        <p:grpSpPr>
          <a:xfrm>
            <a:off x="5902708" y="3717032"/>
            <a:ext cx="325476" cy="864096"/>
            <a:chOff x="5902708" y="3717032"/>
            <a:chExt cx="325476" cy="864096"/>
          </a:xfrm>
        </p:grpSpPr>
        <p:sp>
          <p:nvSpPr>
            <p:cNvPr id="60" name="Line 7"/>
            <p:cNvSpPr>
              <a:spLocks noChangeShapeType="1"/>
            </p:cNvSpPr>
            <p:nvPr/>
          </p:nvSpPr>
          <p:spPr bwMode="auto">
            <a:xfrm>
              <a:off x="6228184" y="3717032"/>
              <a:ext cx="0" cy="864096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4" name="Picture 63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902708" y="4077072"/>
              <a:ext cx="170425" cy="240238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66" name="Line 7"/>
          <p:cNvSpPr>
            <a:spLocks noChangeShapeType="1"/>
          </p:cNvSpPr>
          <p:nvPr/>
        </p:nvSpPr>
        <p:spPr bwMode="auto">
          <a:xfrm>
            <a:off x="6203950" y="4572000"/>
            <a:ext cx="1968450" cy="570202"/>
          </a:xfrm>
          <a:prstGeom prst="line">
            <a:avLst/>
          </a:prstGeom>
          <a:noFill/>
          <a:ln w="47625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67" name="Arc 66"/>
          <p:cNvSpPr/>
          <p:nvPr/>
        </p:nvSpPr>
        <p:spPr>
          <a:xfrm>
            <a:off x="3779912" y="3933056"/>
            <a:ext cx="648072" cy="288032"/>
          </a:xfrm>
          <a:prstGeom prst="arc">
            <a:avLst>
              <a:gd name="adj1" fmla="val 16200000"/>
              <a:gd name="adj2" fmla="val 5908363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8" name="Arc 67"/>
          <p:cNvSpPr/>
          <p:nvPr/>
        </p:nvSpPr>
        <p:spPr>
          <a:xfrm flipH="1">
            <a:off x="4860032" y="3948296"/>
            <a:ext cx="720080" cy="288032"/>
          </a:xfrm>
          <a:prstGeom prst="arc">
            <a:avLst>
              <a:gd name="adj1" fmla="val 16200000"/>
              <a:gd name="adj2" fmla="val 5908363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87" name="Group 86"/>
          <p:cNvGrpSpPr/>
          <p:nvPr/>
        </p:nvGrpSpPr>
        <p:grpSpPr>
          <a:xfrm>
            <a:off x="251520" y="2564904"/>
            <a:ext cx="792088" cy="3168352"/>
            <a:chOff x="251520" y="2420888"/>
            <a:chExt cx="792088" cy="3168352"/>
          </a:xfrm>
        </p:grpSpPr>
        <p:sp>
          <p:nvSpPr>
            <p:cNvPr id="80" name="Line 7"/>
            <p:cNvSpPr>
              <a:spLocks noChangeShapeType="1"/>
            </p:cNvSpPr>
            <p:nvPr/>
          </p:nvSpPr>
          <p:spPr bwMode="auto">
            <a:xfrm>
              <a:off x="251520" y="2420888"/>
              <a:ext cx="0" cy="316835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51520" y="3573016"/>
              <a:ext cx="792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cs typeface="Arial" pitchFamily="34" charset="0"/>
                </a:rPr>
                <a:t>time</a:t>
              </a:r>
              <a:endParaRPr lang="en-US" sz="2400" dirty="0">
                <a:cs typeface="Arial" pitchFamily="34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23528" y="4509120"/>
            <a:ext cx="575292" cy="103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316416" y="4653136"/>
            <a:ext cx="575292" cy="103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0" name="Group 37"/>
          <p:cNvGrpSpPr/>
          <p:nvPr/>
        </p:nvGrpSpPr>
        <p:grpSpPr>
          <a:xfrm>
            <a:off x="5797376" y="1278566"/>
            <a:ext cx="1006872" cy="1293312"/>
            <a:chOff x="2483768" y="1275060"/>
            <a:chExt cx="1006872" cy="1293312"/>
          </a:xfrm>
        </p:grpSpPr>
        <p:pic>
          <p:nvPicPr>
            <p:cNvPr id="51" name="Picture 2" descr="D:\presentations\Noisy Storage\EvilCatTransparent.pn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 flipH="1">
              <a:off x="2483768" y="1275060"/>
              <a:ext cx="1006872" cy="1001812"/>
            </a:xfrm>
            <a:prstGeom prst="rect">
              <a:avLst/>
            </a:prstGeom>
            <a:noFill/>
          </p:spPr>
        </p:pic>
        <p:sp>
          <p:nvSpPr>
            <p:cNvPr id="52" name="Line 7"/>
            <p:cNvSpPr>
              <a:spLocks noChangeShapeType="1"/>
            </p:cNvSpPr>
            <p:nvPr/>
          </p:nvSpPr>
          <p:spPr bwMode="auto">
            <a:xfrm>
              <a:off x="298782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55" name="Group 38"/>
          <p:cNvGrpSpPr/>
          <p:nvPr/>
        </p:nvGrpSpPr>
        <p:grpSpPr>
          <a:xfrm>
            <a:off x="2577343" y="1052736"/>
            <a:ext cx="898459" cy="1519142"/>
            <a:chOff x="5815223" y="1049230"/>
            <a:chExt cx="898459" cy="1519142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5223" y="1049230"/>
              <a:ext cx="898459" cy="1155634"/>
            </a:xfrm>
            <a:prstGeom prst="rect">
              <a:avLst/>
            </a:prstGeom>
          </p:spPr>
        </p:pic>
        <p:sp>
          <p:nvSpPr>
            <p:cNvPr id="63" name="Line 7"/>
            <p:cNvSpPr>
              <a:spLocks noChangeShapeType="1"/>
            </p:cNvSpPr>
            <p:nvPr/>
          </p:nvSpPr>
          <p:spPr bwMode="auto">
            <a:xfrm>
              <a:off x="62281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sp>
        <p:nvSpPr>
          <p:cNvPr id="79" name="Content Placeholder 1"/>
          <p:cNvSpPr txBox="1">
            <a:spLocks/>
          </p:cNvSpPr>
          <p:nvPr/>
        </p:nvSpPr>
        <p:spPr>
          <a:xfrm>
            <a:off x="1043608" y="5589240"/>
            <a:ext cx="6768752" cy="648072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 smtClean="0">
                <a:cs typeface="Arial" charset="0"/>
              </a:rPr>
              <a:t>distance bounding </a:t>
            </a:r>
            <a:r>
              <a:rPr lang="en-US" sz="2800" dirty="0" smtClean="0">
                <a:cs typeface="Arial" charset="0"/>
                <a:hlinkClick r:id="rId19" action="ppaction://hlinkfile"/>
              </a:rPr>
              <a:t>[Brands </a:t>
            </a:r>
            <a:r>
              <a:rPr lang="en-US" sz="2800" dirty="0" err="1" smtClean="0">
                <a:cs typeface="Arial" charset="0"/>
                <a:hlinkClick r:id="rId19" action="ppaction://hlinkfile"/>
              </a:rPr>
              <a:t>Chaum</a:t>
            </a:r>
            <a:r>
              <a:rPr lang="en-US" sz="2800" dirty="0" smtClean="0">
                <a:cs typeface="Arial" charset="0"/>
                <a:hlinkClick r:id="rId19" action="ppaction://hlinkfile"/>
              </a:rPr>
              <a:t> ‘93]</a:t>
            </a:r>
            <a:endParaRPr lang="en-US" sz="2800" dirty="0" smtClean="0">
              <a:latin typeface="cmmi10"/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 smtClean="0">
              <a:latin typeface="cmmi1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59648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59" grpId="0" animBg="1"/>
      <p:bldP spid="66" grpId="0" animBg="1"/>
      <p:bldP spid="67" grpId="0" animBg="1"/>
      <p:bldP spid="68" grpId="0" animBg="1"/>
      <p:bldP spid="7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3568" y="476672"/>
            <a:ext cx="7572428" cy="928694"/>
          </a:xfrm>
        </p:spPr>
        <p:txBody>
          <a:bodyPr/>
          <a:lstStyle/>
          <a:p>
            <a:r>
              <a:rPr lang="en-US" sz="4000" dirty="0" smtClean="0"/>
              <a:t>What will you learn from 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18876" y="1484759"/>
            <a:ext cx="7625531" cy="3384401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300"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2400"/>
            </a:lvl2pPr>
            <a:lvl3pPr marL="1143000" indent="-228600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2000"/>
            </a:lvl3pPr>
            <a:lvl4pPr marL="1600200" indent="-228600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</a:lvl4pPr>
            <a:lvl5pPr marL="2057400" indent="-228600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lnSpc>
                <a:spcPct val="130000"/>
              </a:lnSpc>
            </a:pPr>
            <a:r>
              <a:rPr lang="fr-CH" dirty="0" smtClean="0"/>
              <a:t>Introduction to Quantum Mechanics</a:t>
            </a:r>
          </a:p>
          <a:p>
            <a:pPr>
              <a:lnSpc>
                <a:spcPct val="130000"/>
              </a:lnSpc>
            </a:pPr>
            <a:r>
              <a:rPr lang="fr-CH" dirty="0" smtClean="0"/>
              <a:t>Quantum Key Distribution</a:t>
            </a:r>
          </a:p>
          <a:p>
            <a:pPr>
              <a:lnSpc>
                <a:spcPct val="130000"/>
              </a:lnSpc>
            </a:pPr>
            <a:r>
              <a:rPr lang="fr-CH" dirty="0" smtClean="0"/>
              <a:t>Position-Based Cryptography</a:t>
            </a: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9552" y="1628800"/>
            <a:ext cx="7416824" cy="64807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925" y="620688"/>
            <a:ext cx="360611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8" name="Picture 2" descr="http://www.unmuseum.org/moonhoa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732875"/>
            <a:ext cx="3744416" cy="2864477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78348" y="51488"/>
            <a:ext cx="8386139" cy="8572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Position Verification: Second Try</a:t>
            </a:r>
            <a:endParaRPr lang="en-US" sz="4000" dirty="0"/>
          </a:p>
        </p:txBody>
      </p:sp>
      <p:sp>
        <p:nvSpPr>
          <p:cNvPr id="53" name="Line 7"/>
          <p:cNvSpPr>
            <a:spLocks noChangeShapeType="1"/>
          </p:cNvSpPr>
          <p:nvPr/>
        </p:nvSpPr>
        <p:spPr bwMode="auto">
          <a:xfrm>
            <a:off x="899592" y="2424356"/>
            <a:ext cx="7416824" cy="0"/>
          </a:xfrm>
          <a:prstGeom prst="line">
            <a:avLst/>
          </a:prstGeom>
          <a:noFill/>
          <a:ln w="44450">
            <a:solidFill>
              <a:srgbClr val="000000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2" name="Group 33"/>
          <p:cNvGrpSpPr/>
          <p:nvPr/>
        </p:nvGrpSpPr>
        <p:grpSpPr>
          <a:xfrm>
            <a:off x="395536" y="912188"/>
            <a:ext cx="1656184" cy="2114381"/>
            <a:chOff x="395536" y="912188"/>
            <a:chExt cx="1656184" cy="2114381"/>
          </a:xfrm>
        </p:grpSpPr>
        <p:sp>
          <p:nvSpPr>
            <p:cNvPr id="61" name="Line 7"/>
            <p:cNvSpPr>
              <a:spLocks noChangeShapeType="1"/>
            </p:cNvSpPr>
            <p:nvPr/>
          </p:nvSpPr>
          <p:spPr bwMode="auto">
            <a:xfrm>
              <a:off x="1115616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5" name="Picture 64" descr="AliceBlue.eps"/>
            <p:cNvPicPr>
              <a:picLocks noChangeAspect="1"/>
            </p:cNvPicPr>
            <p:nvPr/>
          </p:nvPicPr>
          <p:blipFill>
            <a:blip r:embed="rId16" cstate="print"/>
            <a:srcRect b="23529"/>
            <a:stretch>
              <a:fillRect/>
            </a:stretch>
          </p:blipFill>
          <p:spPr>
            <a:xfrm>
              <a:off x="395536" y="912188"/>
              <a:ext cx="1150423" cy="1296144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683568" y="2564904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cs typeface="Arial" pitchFamily="34" charset="0"/>
                </a:rPr>
                <a:t>Verifier1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3" name="Group 35"/>
          <p:cNvGrpSpPr/>
          <p:nvPr/>
        </p:nvGrpSpPr>
        <p:grpSpPr>
          <a:xfrm>
            <a:off x="7524328" y="912188"/>
            <a:ext cx="1368152" cy="2143998"/>
            <a:chOff x="7524328" y="912188"/>
            <a:chExt cx="1368152" cy="2143998"/>
          </a:xfrm>
        </p:grpSpPr>
        <p:sp>
          <p:nvSpPr>
            <p:cNvPr id="62" name="Line 7"/>
            <p:cNvSpPr>
              <a:spLocks noChangeShapeType="1"/>
            </p:cNvSpPr>
            <p:nvPr/>
          </p:nvSpPr>
          <p:spPr bwMode="auto">
            <a:xfrm>
              <a:off x="80283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70" name="Picture 69" descr="AliceBlue.eps"/>
            <p:cNvPicPr>
              <a:picLocks noChangeAspect="1"/>
            </p:cNvPicPr>
            <p:nvPr/>
          </p:nvPicPr>
          <p:blipFill>
            <a:blip r:embed="rId17" cstate="print"/>
            <a:srcRect b="22520"/>
            <a:stretch>
              <a:fillRect/>
            </a:stretch>
          </p:blipFill>
          <p:spPr>
            <a:xfrm flipH="1">
              <a:off x="7541017" y="912188"/>
              <a:ext cx="1135439" cy="1296144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7524328" y="2594521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cs typeface="Arial" pitchFamily="34" charset="0"/>
                </a:rPr>
                <a:t>Verifier2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4" name="Group 36"/>
          <p:cNvGrpSpPr/>
          <p:nvPr/>
        </p:nvGrpSpPr>
        <p:grpSpPr>
          <a:xfrm>
            <a:off x="4139952" y="980728"/>
            <a:ext cx="1440160" cy="2075458"/>
            <a:chOff x="4139952" y="980728"/>
            <a:chExt cx="1440160" cy="2075458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980728"/>
              <a:ext cx="1008112" cy="1283831"/>
            </a:xfrm>
            <a:prstGeom prst="rect">
              <a:avLst/>
            </a:prstGeom>
          </p:spPr>
        </p:pic>
        <p:sp>
          <p:nvSpPr>
            <p:cNvPr id="54" name="Line 7"/>
            <p:cNvSpPr>
              <a:spLocks noChangeShapeType="1"/>
            </p:cNvSpPr>
            <p:nvPr/>
          </p:nvSpPr>
          <p:spPr bwMode="auto">
            <a:xfrm>
              <a:off x="4644008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211960" y="2594521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cs typeface="Arial" pitchFamily="34" charset="0"/>
                </a:rPr>
                <a:t>Prover</a:t>
              </a:r>
              <a:endParaRPr lang="en-US" sz="2400" dirty="0">
                <a:cs typeface="Arial" pitchFamily="34" charset="0"/>
              </a:endParaRPr>
            </a:p>
          </p:txBody>
        </p:sp>
      </p:grpSp>
      <p:sp>
        <p:nvSpPr>
          <p:cNvPr id="42" name="Line 7"/>
          <p:cNvSpPr>
            <a:spLocks noChangeShapeType="1"/>
          </p:cNvSpPr>
          <p:nvPr/>
        </p:nvSpPr>
        <p:spPr bwMode="auto">
          <a:xfrm>
            <a:off x="4644008" y="2276872"/>
            <a:ext cx="0" cy="288032"/>
          </a:xfrm>
          <a:prstGeom prst="line">
            <a:avLst/>
          </a:prstGeom>
          <a:noFill/>
          <a:ln w="44450">
            <a:solidFill>
              <a:srgbClr val="0000FF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80" name="Group 79"/>
          <p:cNvGrpSpPr/>
          <p:nvPr/>
        </p:nvGrpSpPr>
        <p:grpSpPr>
          <a:xfrm>
            <a:off x="1043608" y="4293791"/>
            <a:ext cx="2808312" cy="719385"/>
            <a:chOff x="1043608" y="4293791"/>
            <a:chExt cx="2808312" cy="719385"/>
          </a:xfrm>
        </p:grpSpPr>
        <p:sp>
          <p:nvSpPr>
            <p:cNvPr id="44" name="Line 7"/>
            <p:cNvSpPr>
              <a:spLocks noChangeShapeType="1"/>
            </p:cNvSpPr>
            <p:nvPr/>
          </p:nvSpPr>
          <p:spPr bwMode="auto">
            <a:xfrm flipH="1">
              <a:off x="1043608" y="4293791"/>
              <a:ext cx="2808312" cy="719385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50" name="Picture 49" descr="TP_tmp.emf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313631" y="4410991"/>
              <a:ext cx="170137" cy="170137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1" name="Group 80"/>
          <p:cNvGrpSpPr/>
          <p:nvPr/>
        </p:nvGrpSpPr>
        <p:grpSpPr>
          <a:xfrm>
            <a:off x="5436096" y="4350115"/>
            <a:ext cx="2736304" cy="792088"/>
            <a:chOff x="5436096" y="4350115"/>
            <a:chExt cx="2736304" cy="792088"/>
          </a:xfrm>
        </p:grpSpPr>
        <p:sp>
          <p:nvSpPr>
            <p:cNvPr id="35" name="Line 7"/>
            <p:cNvSpPr>
              <a:spLocks noChangeShapeType="1"/>
            </p:cNvSpPr>
            <p:nvPr/>
          </p:nvSpPr>
          <p:spPr bwMode="auto">
            <a:xfrm>
              <a:off x="5436096" y="4350115"/>
              <a:ext cx="2736304" cy="792088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51" name="Picture 50" descr="TP_tmp.emf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948264" y="4379411"/>
              <a:ext cx="170821" cy="273725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9" name="Group 78"/>
          <p:cNvGrpSpPr/>
          <p:nvPr/>
        </p:nvGrpSpPr>
        <p:grpSpPr>
          <a:xfrm>
            <a:off x="3923928" y="3501008"/>
            <a:ext cx="1440160" cy="1224136"/>
            <a:chOff x="3923928" y="3501008"/>
            <a:chExt cx="1440160" cy="1224136"/>
          </a:xfrm>
        </p:grpSpPr>
        <p:sp>
          <p:nvSpPr>
            <p:cNvPr id="41" name="Rounded Rectangle 40"/>
            <p:cNvSpPr/>
            <p:nvPr/>
          </p:nvSpPr>
          <p:spPr>
            <a:xfrm>
              <a:off x="3923928" y="3501008"/>
              <a:ext cx="1440160" cy="12241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38" name="Picture 37" descr="TP_tmp.emf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068283" y="3717032"/>
              <a:ext cx="1087523" cy="883485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6" name="Group 85"/>
          <p:cNvGrpSpPr/>
          <p:nvPr/>
        </p:nvGrpSpPr>
        <p:grpSpPr>
          <a:xfrm>
            <a:off x="2555776" y="4725144"/>
            <a:ext cx="1440160" cy="1224136"/>
            <a:chOff x="2555776" y="4725144"/>
            <a:chExt cx="1440160" cy="1224136"/>
          </a:xfrm>
        </p:grpSpPr>
        <p:sp>
          <p:nvSpPr>
            <p:cNvPr id="36" name="Rounded Rectangle 35"/>
            <p:cNvSpPr/>
            <p:nvPr/>
          </p:nvSpPr>
          <p:spPr>
            <a:xfrm>
              <a:off x="2555776" y="4725144"/>
              <a:ext cx="1440160" cy="122413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37" name="Picture 36" descr="TP_tmp.emf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700131" y="4941168"/>
              <a:ext cx="1087523" cy="883485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7" name="Group 86"/>
          <p:cNvGrpSpPr/>
          <p:nvPr/>
        </p:nvGrpSpPr>
        <p:grpSpPr>
          <a:xfrm>
            <a:off x="5292080" y="4797152"/>
            <a:ext cx="1440160" cy="1224136"/>
            <a:chOff x="5292080" y="4797152"/>
            <a:chExt cx="1440160" cy="1224136"/>
          </a:xfrm>
        </p:grpSpPr>
        <p:sp>
          <p:nvSpPr>
            <p:cNvPr id="43" name="Rounded Rectangle 42"/>
            <p:cNvSpPr/>
            <p:nvPr/>
          </p:nvSpPr>
          <p:spPr>
            <a:xfrm>
              <a:off x="5292080" y="4797152"/>
              <a:ext cx="1440160" cy="122413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45" name="Picture 44" descr="TP_tmp.emf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436435" y="5013176"/>
              <a:ext cx="1087523" cy="883485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2" name="Group 81"/>
          <p:cNvGrpSpPr/>
          <p:nvPr/>
        </p:nvGrpSpPr>
        <p:grpSpPr>
          <a:xfrm>
            <a:off x="2555776" y="3717032"/>
            <a:ext cx="360040" cy="720080"/>
            <a:chOff x="2627784" y="3717032"/>
            <a:chExt cx="360040" cy="720080"/>
          </a:xfrm>
        </p:grpSpPr>
        <p:sp>
          <p:nvSpPr>
            <p:cNvPr id="49" name="Line 7"/>
            <p:cNvSpPr>
              <a:spLocks noChangeShapeType="1"/>
            </p:cNvSpPr>
            <p:nvPr/>
          </p:nvSpPr>
          <p:spPr bwMode="auto">
            <a:xfrm>
              <a:off x="2987824" y="3717032"/>
              <a:ext cx="0" cy="72008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57" name="Picture 56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627784" y="3861048"/>
              <a:ext cx="239554" cy="169940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5" name="Group 84"/>
          <p:cNvGrpSpPr/>
          <p:nvPr/>
        </p:nvGrpSpPr>
        <p:grpSpPr>
          <a:xfrm>
            <a:off x="6228184" y="3789040"/>
            <a:ext cx="242433" cy="720080"/>
            <a:chOff x="6228184" y="3789040"/>
            <a:chExt cx="242433" cy="720080"/>
          </a:xfrm>
        </p:grpSpPr>
        <p:sp>
          <p:nvSpPr>
            <p:cNvPr id="56" name="Line 7"/>
            <p:cNvSpPr>
              <a:spLocks noChangeShapeType="1"/>
            </p:cNvSpPr>
            <p:nvPr/>
          </p:nvSpPr>
          <p:spPr bwMode="auto">
            <a:xfrm>
              <a:off x="6228184" y="3789040"/>
              <a:ext cx="0" cy="72008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58" name="Picture 57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300192" y="3933056"/>
              <a:ext cx="170425" cy="240238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8" name="Group 77"/>
          <p:cNvGrpSpPr/>
          <p:nvPr/>
        </p:nvGrpSpPr>
        <p:grpSpPr>
          <a:xfrm>
            <a:off x="5508104" y="3212976"/>
            <a:ext cx="2592288" cy="678052"/>
            <a:chOff x="5508104" y="3212976"/>
            <a:chExt cx="2592288" cy="678052"/>
          </a:xfrm>
        </p:grpSpPr>
        <p:sp>
          <p:nvSpPr>
            <p:cNvPr id="33" name="Line 7"/>
            <p:cNvSpPr>
              <a:spLocks noChangeShapeType="1"/>
            </p:cNvSpPr>
            <p:nvPr/>
          </p:nvSpPr>
          <p:spPr bwMode="auto">
            <a:xfrm flipH="1">
              <a:off x="5508104" y="3242956"/>
              <a:ext cx="2592288" cy="64807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6" name="Picture 65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876256" y="3212976"/>
              <a:ext cx="170821" cy="240796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7" name="Group 76"/>
          <p:cNvGrpSpPr/>
          <p:nvPr/>
        </p:nvGrpSpPr>
        <p:grpSpPr>
          <a:xfrm>
            <a:off x="971600" y="3083950"/>
            <a:ext cx="2880320" cy="807077"/>
            <a:chOff x="971600" y="3083950"/>
            <a:chExt cx="2880320" cy="807077"/>
          </a:xfrm>
        </p:grpSpPr>
        <p:sp>
          <p:nvSpPr>
            <p:cNvPr id="25" name="Line 7"/>
            <p:cNvSpPr>
              <a:spLocks noChangeShapeType="1"/>
            </p:cNvSpPr>
            <p:nvPr/>
          </p:nvSpPr>
          <p:spPr bwMode="auto">
            <a:xfrm>
              <a:off x="971600" y="3083950"/>
              <a:ext cx="2880320" cy="807077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7" name="Picture 66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67744" y="3186658"/>
              <a:ext cx="240110" cy="170334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68" name="Line 7"/>
          <p:cNvSpPr>
            <a:spLocks noChangeShapeType="1"/>
          </p:cNvSpPr>
          <p:nvPr/>
        </p:nvSpPr>
        <p:spPr bwMode="auto">
          <a:xfrm flipH="1">
            <a:off x="1043608" y="4552950"/>
            <a:ext cx="1794842" cy="460226"/>
          </a:xfrm>
          <a:prstGeom prst="line">
            <a:avLst/>
          </a:prstGeom>
          <a:noFill/>
          <a:ln w="50800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69" name="Line 7"/>
          <p:cNvSpPr>
            <a:spLocks noChangeShapeType="1"/>
          </p:cNvSpPr>
          <p:nvPr/>
        </p:nvSpPr>
        <p:spPr bwMode="auto">
          <a:xfrm>
            <a:off x="6350000" y="4616450"/>
            <a:ext cx="1835150" cy="533400"/>
          </a:xfrm>
          <a:prstGeom prst="line">
            <a:avLst/>
          </a:prstGeom>
          <a:noFill/>
          <a:ln w="50800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83" name="Group 82"/>
          <p:cNvGrpSpPr/>
          <p:nvPr/>
        </p:nvGrpSpPr>
        <p:grpSpPr>
          <a:xfrm>
            <a:off x="2895600" y="3573016"/>
            <a:ext cx="3359150" cy="1005334"/>
            <a:chOff x="2895600" y="3573016"/>
            <a:chExt cx="3359150" cy="1005334"/>
          </a:xfrm>
        </p:grpSpPr>
        <p:sp>
          <p:nvSpPr>
            <p:cNvPr id="52" name="Line 7"/>
            <p:cNvSpPr>
              <a:spLocks noChangeShapeType="1"/>
            </p:cNvSpPr>
            <p:nvPr/>
          </p:nvSpPr>
          <p:spPr bwMode="auto">
            <a:xfrm>
              <a:off x="2895600" y="3632200"/>
              <a:ext cx="3359150" cy="94615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59" name="Picture 58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491880" y="3573016"/>
              <a:ext cx="239554" cy="169940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63" name="Picture 62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868144" y="4221088"/>
              <a:ext cx="239554" cy="169940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4" name="Group 83"/>
          <p:cNvGrpSpPr/>
          <p:nvPr/>
        </p:nvGrpSpPr>
        <p:grpSpPr>
          <a:xfrm>
            <a:off x="2921000" y="3501008"/>
            <a:ext cx="3307184" cy="1026542"/>
            <a:chOff x="2921000" y="3501008"/>
            <a:chExt cx="3307184" cy="1026542"/>
          </a:xfrm>
        </p:grpSpPr>
        <p:sp>
          <p:nvSpPr>
            <p:cNvPr id="55" name="Line 7"/>
            <p:cNvSpPr>
              <a:spLocks noChangeShapeType="1"/>
            </p:cNvSpPr>
            <p:nvPr/>
          </p:nvSpPr>
          <p:spPr bwMode="auto">
            <a:xfrm flipH="1">
              <a:off x="2921000" y="3717032"/>
              <a:ext cx="3307184" cy="81051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0" name="Picture 59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580112" y="3501008"/>
              <a:ext cx="170425" cy="240238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64" name="Picture 63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275856" y="4077072"/>
              <a:ext cx="170425" cy="240238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1" name="Group 37"/>
          <p:cNvGrpSpPr/>
          <p:nvPr/>
        </p:nvGrpSpPr>
        <p:grpSpPr>
          <a:xfrm>
            <a:off x="5722888" y="1278566"/>
            <a:ext cx="1006872" cy="1293312"/>
            <a:chOff x="2483768" y="1275060"/>
            <a:chExt cx="1006872" cy="1293312"/>
          </a:xfrm>
        </p:grpSpPr>
        <p:pic>
          <p:nvPicPr>
            <p:cNvPr id="72" name="Picture 2" descr="D:\presentations\Noisy Storage\EvilCatTransparent.png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 flipH="1">
              <a:off x="2483768" y="1275060"/>
              <a:ext cx="1006872" cy="1001812"/>
            </a:xfrm>
            <a:prstGeom prst="rect">
              <a:avLst/>
            </a:prstGeom>
            <a:noFill/>
          </p:spPr>
        </p:pic>
        <p:sp>
          <p:nvSpPr>
            <p:cNvPr id="88" name="Line 7"/>
            <p:cNvSpPr>
              <a:spLocks noChangeShapeType="1"/>
            </p:cNvSpPr>
            <p:nvPr/>
          </p:nvSpPr>
          <p:spPr bwMode="auto">
            <a:xfrm>
              <a:off x="298782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89" name="Group 38"/>
          <p:cNvGrpSpPr/>
          <p:nvPr/>
        </p:nvGrpSpPr>
        <p:grpSpPr>
          <a:xfrm>
            <a:off x="2483768" y="1028186"/>
            <a:ext cx="917546" cy="1543692"/>
            <a:chOff x="5796136" y="1024680"/>
            <a:chExt cx="917546" cy="1543692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1024680"/>
              <a:ext cx="917546" cy="1180184"/>
            </a:xfrm>
            <a:prstGeom prst="rect">
              <a:avLst/>
            </a:prstGeom>
          </p:spPr>
        </p:pic>
        <p:sp>
          <p:nvSpPr>
            <p:cNvPr id="91" name="Line 7"/>
            <p:cNvSpPr>
              <a:spLocks noChangeShapeType="1"/>
            </p:cNvSpPr>
            <p:nvPr/>
          </p:nvSpPr>
          <p:spPr bwMode="auto">
            <a:xfrm>
              <a:off x="62281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sp>
        <p:nvSpPr>
          <p:cNvPr id="76" name="Rounded Rectangle 75">
            <a:hlinkClick r:id="rId28"/>
          </p:cNvPr>
          <p:cNvSpPr/>
          <p:nvPr/>
        </p:nvSpPr>
        <p:spPr>
          <a:xfrm>
            <a:off x="539552" y="6093296"/>
            <a:ext cx="8352928" cy="76470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3200" dirty="0" err="1" smtClean="0">
                <a:solidFill>
                  <a:schemeClr val="bg1"/>
                </a:solidFill>
              </a:rPr>
              <a:t>position</a:t>
            </a:r>
            <a:r>
              <a:rPr lang="de-CH" sz="3200" dirty="0" smtClean="0">
                <a:solidFill>
                  <a:schemeClr val="bg1"/>
                </a:solidFill>
              </a:rPr>
              <a:t> </a:t>
            </a:r>
            <a:r>
              <a:rPr lang="de-CH" sz="3200" dirty="0" err="1" smtClean="0">
                <a:solidFill>
                  <a:schemeClr val="bg1"/>
                </a:solidFill>
              </a:rPr>
              <a:t>verification</a:t>
            </a:r>
            <a:r>
              <a:rPr lang="de-CH" sz="3200" dirty="0" smtClean="0">
                <a:solidFill>
                  <a:schemeClr val="bg1"/>
                </a:solidFill>
              </a:rPr>
              <a:t> </a:t>
            </a:r>
            <a:r>
              <a:rPr lang="de-CH" sz="3200" dirty="0" err="1" smtClean="0">
                <a:solidFill>
                  <a:schemeClr val="bg1"/>
                </a:solidFill>
              </a:rPr>
              <a:t>is</a:t>
            </a:r>
            <a:r>
              <a:rPr lang="de-CH" sz="3200" dirty="0" smtClean="0">
                <a:solidFill>
                  <a:schemeClr val="bg1"/>
                </a:solidFill>
              </a:rPr>
              <a:t> </a:t>
            </a:r>
            <a:r>
              <a:rPr lang="de-CH" sz="3200" dirty="0" err="1" smtClean="0">
                <a:solidFill>
                  <a:schemeClr val="bg1"/>
                </a:solidFill>
              </a:rPr>
              <a:t>classically</a:t>
            </a:r>
            <a:r>
              <a:rPr lang="de-CH" sz="3200" dirty="0" smtClean="0">
                <a:solidFill>
                  <a:schemeClr val="bg1"/>
                </a:solidFill>
              </a:rPr>
              <a:t> </a:t>
            </a:r>
            <a:r>
              <a:rPr lang="de-CH" sz="3200" dirty="0" err="1" smtClean="0">
                <a:solidFill>
                  <a:schemeClr val="bg1"/>
                </a:solidFill>
              </a:rPr>
              <a:t>impossible</a:t>
            </a:r>
            <a:r>
              <a:rPr lang="de-CH" sz="3200" dirty="0" smtClean="0">
                <a:solidFill>
                  <a:schemeClr val="bg1"/>
                </a:solidFill>
              </a:rPr>
              <a:t> !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de-CH" sz="1400" dirty="0" smtClean="0">
                <a:solidFill>
                  <a:srgbClr val="FFFFFF"/>
                </a:solidFill>
                <a:cs typeface="Arial" charset="0"/>
              </a:rPr>
              <a:t>[</a:t>
            </a:r>
            <a:r>
              <a:rPr lang="en-US" sz="1400" dirty="0" err="1">
                <a:solidFill>
                  <a:srgbClr val="FFFFFF"/>
                </a:solidFill>
                <a:cs typeface="Arial" charset="0"/>
              </a:rPr>
              <a:t>Chandran</a:t>
            </a:r>
            <a:r>
              <a:rPr lang="en-US" sz="14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1400" dirty="0" err="1">
                <a:solidFill>
                  <a:srgbClr val="FFFFFF"/>
                </a:solidFill>
                <a:cs typeface="Arial" charset="0"/>
              </a:rPr>
              <a:t>Goyal</a:t>
            </a:r>
            <a:r>
              <a:rPr lang="en-US" sz="1400" dirty="0">
                <a:solidFill>
                  <a:srgbClr val="FFFFFF"/>
                </a:solidFill>
                <a:cs typeface="Arial" charset="0"/>
              </a:rPr>
              <a:t> Moriarty </a:t>
            </a:r>
            <a:r>
              <a:rPr lang="en-US" sz="1400" dirty="0" err="1" smtClean="0">
                <a:solidFill>
                  <a:srgbClr val="FFFFFF"/>
                </a:solidFill>
                <a:cs typeface="Arial" charset="0"/>
              </a:rPr>
              <a:t>Ostrovsky</a:t>
            </a:r>
            <a:r>
              <a:rPr lang="en-US" sz="1400" dirty="0" smtClean="0">
                <a:solidFill>
                  <a:srgbClr val="FFFFFF"/>
                </a:solidFill>
                <a:cs typeface="Arial" charset="0"/>
              </a:rPr>
              <a:t> 09</a:t>
            </a:r>
            <a:r>
              <a:rPr lang="en-US" sz="1400" dirty="0">
                <a:solidFill>
                  <a:srgbClr val="FFFFFF"/>
                </a:solidFill>
                <a:cs typeface="Arial" charset="0"/>
              </a:rPr>
              <a:t>]</a:t>
            </a:r>
            <a:endParaRPr lang="de-CH" sz="1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56369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68" grpId="0" animBg="1"/>
      <p:bldP spid="69" grpId="0" animBg="1"/>
      <p:bldP spid="7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9" y="51488"/>
            <a:ext cx="8784976" cy="8572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The Attack</a:t>
            </a:r>
            <a:endParaRPr lang="en-US" sz="4000" dirty="0"/>
          </a:p>
        </p:txBody>
      </p:sp>
      <p:sp>
        <p:nvSpPr>
          <p:cNvPr id="143" name="Content Placeholder 1"/>
          <p:cNvSpPr txBox="1">
            <a:spLocks/>
          </p:cNvSpPr>
          <p:nvPr/>
        </p:nvSpPr>
        <p:spPr>
          <a:xfrm>
            <a:off x="611560" y="4437112"/>
            <a:ext cx="5688632" cy="1728192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 smtClean="0">
              <a:solidFill>
                <a:srgbClr val="0000FF"/>
              </a:solidFill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 smtClean="0">
                <a:solidFill>
                  <a:srgbClr val="0000FF"/>
                </a:solidFill>
                <a:cs typeface="Arial" charset="0"/>
              </a:rPr>
              <a:t>copying</a:t>
            </a:r>
            <a:r>
              <a:rPr lang="en-US" sz="2800" dirty="0" smtClean="0">
                <a:cs typeface="Arial" charset="0"/>
              </a:rPr>
              <a:t> classical information</a:t>
            </a:r>
            <a:endParaRPr lang="en-US" sz="2800" dirty="0"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 smtClean="0">
                <a:solidFill>
                  <a:srgbClr val="000000"/>
                </a:solidFill>
                <a:cs typeface="Arial" charset="0"/>
              </a:rPr>
              <a:t>this is </a:t>
            </a:r>
            <a:r>
              <a:rPr lang="en-US" sz="2800" dirty="0" smtClean="0">
                <a:solidFill>
                  <a:srgbClr val="0000FF"/>
                </a:solidFill>
                <a:cs typeface="Arial" charset="0"/>
              </a:rPr>
              <a:t>impossible </a:t>
            </a:r>
            <a:r>
              <a:rPr lang="en-US" sz="2800" dirty="0" err="1" smtClean="0">
                <a:cs typeface="Arial" charset="0"/>
              </a:rPr>
              <a:t>quantumly</a:t>
            </a:r>
            <a:endParaRPr lang="en-US" sz="2800" dirty="0" smtClean="0">
              <a:latin typeface="cmmi10"/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 smtClean="0">
              <a:latin typeface="cmmi10"/>
              <a:cs typeface="Arial" charset="0"/>
            </a:endParaRPr>
          </a:p>
        </p:txBody>
      </p:sp>
      <p:pic>
        <p:nvPicPr>
          <p:cNvPr id="76" name="Picture 2" descr="D:\presentations\Noisy Storage\EvilCatTransparent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5724128" y="908720"/>
            <a:ext cx="1006872" cy="1001812"/>
          </a:xfrm>
          <a:prstGeom prst="rect">
            <a:avLst/>
          </a:prstGeom>
          <a:noFill/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822" y="836712"/>
            <a:ext cx="842476" cy="1083626"/>
          </a:xfrm>
          <a:prstGeom prst="rect">
            <a:avLst/>
          </a:prstGeom>
        </p:spPr>
      </p:pic>
      <p:grpSp>
        <p:nvGrpSpPr>
          <p:cNvPr id="136" name="Group 135"/>
          <p:cNvGrpSpPr/>
          <p:nvPr/>
        </p:nvGrpSpPr>
        <p:grpSpPr>
          <a:xfrm>
            <a:off x="1043608" y="3141663"/>
            <a:ext cx="2808312" cy="719385"/>
            <a:chOff x="1043608" y="4293791"/>
            <a:chExt cx="2808312" cy="719385"/>
          </a:xfrm>
        </p:grpSpPr>
        <p:sp>
          <p:nvSpPr>
            <p:cNvPr id="137" name="Line 7"/>
            <p:cNvSpPr>
              <a:spLocks noChangeShapeType="1"/>
            </p:cNvSpPr>
            <p:nvPr/>
          </p:nvSpPr>
          <p:spPr bwMode="auto">
            <a:xfrm flipH="1">
              <a:off x="1043608" y="4293791"/>
              <a:ext cx="2808312" cy="719385"/>
            </a:xfrm>
            <a:prstGeom prst="line">
              <a:avLst/>
            </a:prstGeom>
            <a:noFill/>
            <a:ln w="444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138" name="Picture 137" descr="TP_tmp.emf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313631" y="4410991"/>
              <a:ext cx="170137" cy="170137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142" name="Group 141"/>
          <p:cNvGrpSpPr/>
          <p:nvPr/>
        </p:nvGrpSpPr>
        <p:grpSpPr>
          <a:xfrm>
            <a:off x="5436096" y="3197987"/>
            <a:ext cx="2736304" cy="792088"/>
            <a:chOff x="5436096" y="4350115"/>
            <a:chExt cx="2736304" cy="792088"/>
          </a:xfrm>
        </p:grpSpPr>
        <p:sp>
          <p:nvSpPr>
            <p:cNvPr id="162" name="Line 7"/>
            <p:cNvSpPr>
              <a:spLocks noChangeShapeType="1"/>
            </p:cNvSpPr>
            <p:nvPr/>
          </p:nvSpPr>
          <p:spPr bwMode="auto">
            <a:xfrm>
              <a:off x="5436096" y="4350115"/>
              <a:ext cx="2736304" cy="792088"/>
            </a:xfrm>
            <a:prstGeom prst="line">
              <a:avLst/>
            </a:prstGeom>
            <a:noFill/>
            <a:ln w="444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163" name="Picture 162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948264" y="4379411"/>
              <a:ext cx="170821" cy="273725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164" name="Group 163"/>
          <p:cNvGrpSpPr/>
          <p:nvPr/>
        </p:nvGrpSpPr>
        <p:grpSpPr>
          <a:xfrm>
            <a:off x="3851920" y="836712"/>
            <a:ext cx="1440160" cy="1224136"/>
            <a:chOff x="2555776" y="4725144"/>
            <a:chExt cx="1440160" cy="1224136"/>
          </a:xfrm>
        </p:grpSpPr>
        <p:sp>
          <p:nvSpPr>
            <p:cNvPr id="168" name="Rounded Rectangle 167"/>
            <p:cNvSpPr/>
            <p:nvPr/>
          </p:nvSpPr>
          <p:spPr>
            <a:xfrm>
              <a:off x="2555776" y="4725144"/>
              <a:ext cx="1440160" cy="122413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169" name="Picture 168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700131" y="4941168"/>
              <a:ext cx="1087523" cy="883485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170" name="Group 169"/>
          <p:cNvGrpSpPr/>
          <p:nvPr/>
        </p:nvGrpSpPr>
        <p:grpSpPr>
          <a:xfrm>
            <a:off x="5508104" y="2060848"/>
            <a:ext cx="2592288" cy="678052"/>
            <a:chOff x="5508104" y="3212976"/>
            <a:chExt cx="2592288" cy="678052"/>
          </a:xfrm>
        </p:grpSpPr>
        <p:sp>
          <p:nvSpPr>
            <p:cNvPr id="177" name="Line 7"/>
            <p:cNvSpPr>
              <a:spLocks noChangeShapeType="1"/>
            </p:cNvSpPr>
            <p:nvPr/>
          </p:nvSpPr>
          <p:spPr bwMode="auto">
            <a:xfrm flipH="1">
              <a:off x="5508104" y="3242956"/>
              <a:ext cx="2592288" cy="648072"/>
            </a:xfrm>
            <a:prstGeom prst="line">
              <a:avLst/>
            </a:prstGeom>
            <a:noFill/>
            <a:ln w="444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178" name="Picture 177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876256" y="3212976"/>
              <a:ext cx="170821" cy="240796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182" name="Group 181"/>
          <p:cNvGrpSpPr/>
          <p:nvPr/>
        </p:nvGrpSpPr>
        <p:grpSpPr>
          <a:xfrm>
            <a:off x="971600" y="1931822"/>
            <a:ext cx="2880320" cy="807077"/>
            <a:chOff x="971600" y="3083950"/>
            <a:chExt cx="2880320" cy="807077"/>
          </a:xfrm>
        </p:grpSpPr>
        <p:sp>
          <p:nvSpPr>
            <p:cNvPr id="183" name="Line 7"/>
            <p:cNvSpPr>
              <a:spLocks noChangeShapeType="1"/>
            </p:cNvSpPr>
            <p:nvPr/>
          </p:nvSpPr>
          <p:spPr bwMode="auto">
            <a:xfrm>
              <a:off x="971600" y="3083950"/>
              <a:ext cx="2880320" cy="807077"/>
            </a:xfrm>
            <a:prstGeom prst="line">
              <a:avLst/>
            </a:prstGeom>
            <a:noFill/>
            <a:ln w="444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184" name="Picture 183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67744" y="3186658"/>
              <a:ext cx="240110" cy="170334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14" name="Group 13"/>
          <p:cNvGrpSpPr/>
          <p:nvPr/>
        </p:nvGrpSpPr>
        <p:grpSpPr>
          <a:xfrm>
            <a:off x="2921000" y="2330450"/>
            <a:ext cx="3549617" cy="1026542"/>
            <a:chOff x="2921000" y="2330450"/>
            <a:chExt cx="3549617" cy="1026542"/>
          </a:xfrm>
        </p:grpSpPr>
        <p:grpSp>
          <p:nvGrpSpPr>
            <p:cNvPr id="194" name="Group 193"/>
            <p:cNvGrpSpPr/>
            <p:nvPr/>
          </p:nvGrpSpPr>
          <p:grpSpPr>
            <a:xfrm>
              <a:off x="6228184" y="2636912"/>
              <a:ext cx="242433" cy="720080"/>
              <a:chOff x="6228184" y="3789040"/>
              <a:chExt cx="242433" cy="720080"/>
            </a:xfrm>
          </p:grpSpPr>
          <p:sp>
            <p:nvSpPr>
              <p:cNvPr id="195" name="Line 7"/>
              <p:cNvSpPr>
                <a:spLocks noChangeShapeType="1"/>
              </p:cNvSpPr>
              <p:nvPr/>
            </p:nvSpPr>
            <p:spPr bwMode="auto">
              <a:xfrm>
                <a:off x="6228184" y="3789040"/>
                <a:ext cx="0" cy="72008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prstDash val="solid"/>
                <a:round/>
                <a:headEnd/>
                <a:tailEnd type="triangl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 dirty="0"/>
              </a:p>
            </p:txBody>
          </p:sp>
          <p:pic>
            <p:nvPicPr>
              <p:cNvPr id="196" name="Picture 195" descr="TP_tmp.emf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6300192" y="3933056"/>
                <a:ext cx="170425" cy="240238"/>
              </a:xfrm>
              <a:prstGeom prst="rect">
                <a:avLst/>
              </a:prstGeom>
              <a:noFill/>
              <a:ln/>
              <a:effectLst/>
            </p:spPr>
          </p:pic>
        </p:grpSp>
        <p:sp>
          <p:nvSpPr>
            <p:cNvPr id="202" name="Line 7"/>
            <p:cNvSpPr>
              <a:spLocks noChangeShapeType="1"/>
            </p:cNvSpPr>
            <p:nvPr/>
          </p:nvSpPr>
          <p:spPr bwMode="auto">
            <a:xfrm flipH="1">
              <a:off x="2921000" y="2546474"/>
              <a:ext cx="3307184" cy="81051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8" name="Picture 7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00428" y="2330450"/>
              <a:ext cx="170425" cy="238595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2555776" y="2348880"/>
            <a:ext cx="3698974" cy="1077342"/>
            <a:chOff x="2555776" y="2348880"/>
            <a:chExt cx="3698974" cy="1077342"/>
          </a:xfrm>
        </p:grpSpPr>
        <p:grpSp>
          <p:nvGrpSpPr>
            <p:cNvPr id="185" name="Group 184"/>
            <p:cNvGrpSpPr/>
            <p:nvPr/>
          </p:nvGrpSpPr>
          <p:grpSpPr>
            <a:xfrm>
              <a:off x="2555776" y="2564904"/>
              <a:ext cx="360040" cy="720080"/>
              <a:chOff x="2627784" y="3717032"/>
              <a:chExt cx="360040" cy="720080"/>
            </a:xfrm>
          </p:grpSpPr>
          <p:sp>
            <p:nvSpPr>
              <p:cNvPr id="189" name="Line 7"/>
              <p:cNvSpPr>
                <a:spLocks noChangeShapeType="1"/>
              </p:cNvSpPr>
              <p:nvPr/>
            </p:nvSpPr>
            <p:spPr bwMode="auto">
              <a:xfrm>
                <a:off x="2987824" y="3717032"/>
                <a:ext cx="0" cy="72008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prstDash val="solid"/>
                <a:round/>
                <a:headEnd/>
                <a:tailEnd type="triangl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 dirty="0"/>
              </a:p>
            </p:txBody>
          </p:sp>
          <p:pic>
            <p:nvPicPr>
              <p:cNvPr id="190" name="Picture 189" descr="TP_tmp.emf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2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2627784" y="3861048"/>
                <a:ext cx="239554" cy="169940"/>
              </a:xfrm>
              <a:prstGeom prst="rect">
                <a:avLst/>
              </a:prstGeom>
              <a:noFill/>
              <a:ln/>
              <a:effectLst/>
            </p:spPr>
          </p:pic>
        </p:grpSp>
        <p:sp>
          <p:nvSpPr>
            <p:cNvPr id="198" name="Line 7"/>
            <p:cNvSpPr>
              <a:spLocks noChangeShapeType="1"/>
            </p:cNvSpPr>
            <p:nvPr/>
          </p:nvSpPr>
          <p:spPr bwMode="auto">
            <a:xfrm>
              <a:off x="2895600" y="2480072"/>
              <a:ext cx="3359150" cy="94615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2" name="Picture 1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47864" y="2348880"/>
              <a:ext cx="205332" cy="17111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45" name="Line 7"/>
          <p:cNvSpPr>
            <a:spLocks noChangeShapeType="1"/>
          </p:cNvSpPr>
          <p:nvPr/>
        </p:nvSpPr>
        <p:spPr bwMode="auto">
          <a:xfrm flipV="1">
            <a:off x="2267744" y="2708920"/>
            <a:ext cx="576064" cy="2376264"/>
          </a:xfrm>
          <a:prstGeom prst="line">
            <a:avLst/>
          </a:prstGeom>
          <a:noFill/>
          <a:ln w="44450">
            <a:solidFill>
              <a:srgbClr val="0000FF"/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46" name="Line 7"/>
          <p:cNvSpPr>
            <a:spLocks noChangeShapeType="1"/>
          </p:cNvSpPr>
          <p:nvPr/>
        </p:nvSpPr>
        <p:spPr bwMode="auto">
          <a:xfrm flipV="1">
            <a:off x="2843808" y="2708920"/>
            <a:ext cx="3240360" cy="2376264"/>
          </a:xfrm>
          <a:prstGeom prst="line">
            <a:avLst/>
          </a:prstGeom>
          <a:noFill/>
          <a:ln w="44450">
            <a:solidFill>
              <a:srgbClr val="0000FF"/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5724128" y="4797152"/>
            <a:ext cx="3096344" cy="1368152"/>
            <a:chOff x="2915816" y="3284984"/>
            <a:chExt cx="3096344" cy="1368152"/>
          </a:xfrm>
        </p:grpSpPr>
        <p:pic>
          <p:nvPicPr>
            <p:cNvPr id="44" name="Picture 9" descr="dolly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3059832" y="3284984"/>
              <a:ext cx="1368152" cy="1258766"/>
            </a:xfrm>
            <a:prstGeom prst="rect">
              <a:avLst/>
            </a:prstGeom>
            <a:noFill/>
          </p:spPr>
        </p:pic>
        <p:pic>
          <p:nvPicPr>
            <p:cNvPr id="47" name="Picture 9" descr="dolly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4499992" y="3284984"/>
              <a:ext cx="1368152" cy="1258766"/>
            </a:xfrm>
            <a:prstGeom prst="rect">
              <a:avLst/>
            </a:prstGeom>
            <a:noFill/>
          </p:spPr>
        </p:pic>
        <p:grpSp>
          <p:nvGrpSpPr>
            <p:cNvPr id="48" name="Group 74"/>
            <p:cNvGrpSpPr/>
            <p:nvPr/>
          </p:nvGrpSpPr>
          <p:grpSpPr>
            <a:xfrm>
              <a:off x="2915816" y="3284984"/>
              <a:ext cx="3096344" cy="1368152"/>
              <a:chOff x="2809127" y="3501009"/>
              <a:chExt cx="3326202" cy="2232248"/>
            </a:xfrm>
          </p:grpSpPr>
          <p:sp>
            <p:nvSpPr>
              <p:cNvPr id="49" name="Line 150"/>
              <p:cNvSpPr>
                <a:spLocks noChangeShapeType="1"/>
              </p:cNvSpPr>
              <p:nvPr/>
            </p:nvSpPr>
            <p:spPr bwMode="auto">
              <a:xfrm flipH="1">
                <a:off x="2875934" y="3554362"/>
                <a:ext cx="3259394" cy="215326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50" name="Line 150"/>
              <p:cNvSpPr>
                <a:spLocks noChangeShapeType="1"/>
              </p:cNvSpPr>
              <p:nvPr/>
            </p:nvSpPr>
            <p:spPr bwMode="auto">
              <a:xfrm>
                <a:off x="2809127" y="3501009"/>
                <a:ext cx="3326202" cy="223224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1072299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build="p"/>
      <p:bldP spid="45" grpId="0" animBg="1"/>
      <p:bldP spid="4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Line 7"/>
          <p:cNvSpPr>
            <a:spLocks noChangeShapeType="1"/>
          </p:cNvSpPr>
          <p:nvPr/>
        </p:nvSpPr>
        <p:spPr bwMode="auto">
          <a:xfrm>
            <a:off x="899592" y="2424356"/>
            <a:ext cx="7416824" cy="0"/>
          </a:xfrm>
          <a:prstGeom prst="line">
            <a:avLst/>
          </a:prstGeom>
          <a:noFill/>
          <a:ln w="44450">
            <a:solidFill>
              <a:srgbClr val="000000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3" name="Group 33"/>
          <p:cNvGrpSpPr/>
          <p:nvPr/>
        </p:nvGrpSpPr>
        <p:grpSpPr>
          <a:xfrm>
            <a:off x="395536" y="912188"/>
            <a:ext cx="1150423" cy="1656184"/>
            <a:chOff x="395536" y="912188"/>
            <a:chExt cx="1150423" cy="1656184"/>
          </a:xfrm>
        </p:grpSpPr>
        <p:sp>
          <p:nvSpPr>
            <p:cNvPr id="61" name="Line 7"/>
            <p:cNvSpPr>
              <a:spLocks noChangeShapeType="1"/>
            </p:cNvSpPr>
            <p:nvPr/>
          </p:nvSpPr>
          <p:spPr bwMode="auto">
            <a:xfrm>
              <a:off x="1115616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5" name="Picture 64" descr="AliceBlue.eps"/>
            <p:cNvPicPr>
              <a:picLocks noChangeAspect="1"/>
            </p:cNvPicPr>
            <p:nvPr/>
          </p:nvPicPr>
          <p:blipFill>
            <a:blip r:embed="rId6" cstate="print"/>
            <a:srcRect b="23529"/>
            <a:stretch>
              <a:fillRect/>
            </a:stretch>
          </p:blipFill>
          <p:spPr>
            <a:xfrm>
              <a:off x="395536" y="912188"/>
              <a:ext cx="1150423" cy="1296144"/>
            </a:xfrm>
            <a:prstGeom prst="rect">
              <a:avLst/>
            </a:prstGeom>
          </p:spPr>
        </p:pic>
      </p:grpSp>
      <p:grpSp>
        <p:nvGrpSpPr>
          <p:cNvPr id="4" name="Group 35"/>
          <p:cNvGrpSpPr/>
          <p:nvPr/>
        </p:nvGrpSpPr>
        <p:grpSpPr>
          <a:xfrm>
            <a:off x="7541017" y="912188"/>
            <a:ext cx="1135439" cy="1656184"/>
            <a:chOff x="7541017" y="912188"/>
            <a:chExt cx="1135439" cy="1656184"/>
          </a:xfrm>
        </p:grpSpPr>
        <p:sp>
          <p:nvSpPr>
            <p:cNvPr id="62" name="Line 7"/>
            <p:cNvSpPr>
              <a:spLocks noChangeShapeType="1"/>
            </p:cNvSpPr>
            <p:nvPr/>
          </p:nvSpPr>
          <p:spPr bwMode="auto">
            <a:xfrm>
              <a:off x="80283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70" name="Picture 69" descr="AliceBlue.eps"/>
            <p:cNvPicPr>
              <a:picLocks noChangeAspect="1"/>
            </p:cNvPicPr>
            <p:nvPr/>
          </p:nvPicPr>
          <p:blipFill>
            <a:blip r:embed="rId7" cstate="print"/>
            <a:srcRect b="22520"/>
            <a:stretch>
              <a:fillRect/>
            </a:stretch>
          </p:blipFill>
          <p:spPr>
            <a:xfrm flipH="1">
              <a:off x="7541017" y="912188"/>
              <a:ext cx="1135439" cy="1296144"/>
            </a:xfrm>
            <a:prstGeom prst="rect">
              <a:avLst/>
            </a:prstGeom>
          </p:spPr>
        </p:pic>
      </p:grpSp>
      <p:grpSp>
        <p:nvGrpSpPr>
          <p:cNvPr id="5" name="Group 36"/>
          <p:cNvGrpSpPr/>
          <p:nvPr/>
        </p:nvGrpSpPr>
        <p:grpSpPr>
          <a:xfrm>
            <a:off x="4067944" y="1052736"/>
            <a:ext cx="949854" cy="1515636"/>
            <a:chOff x="4211960" y="1052736"/>
            <a:chExt cx="949854" cy="1515636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960" y="1052736"/>
              <a:ext cx="949854" cy="1209639"/>
            </a:xfrm>
            <a:prstGeom prst="rect">
              <a:avLst/>
            </a:prstGeom>
          </p:spPr>
        </p:pic>
        <p:sp>
          <p:nvSpPr>
            <p:cNvPr id="54" name="Line 7"/>
            <p:cNvSpPr>
              <a:spLocks noChangeShapeType="1"/>
            </p:cNvSpPr>
            <p:nvPr/>
          </p:nvSpPr>
          <p:spPr bwMode="auto">
            <a:xfrm>
              <a:off x="4644008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sp>
        <p:nvSpPr>
          <p:cNvPr id="42" name="Line 7"/>
          <p:cNvSpPr>
            <a:spLocks noChangeShapeType="1"/>
          </p:cNvSpPr>
          <p:nvPr/>
        </p:nvSpPr>
        <p:spPr bwMode="auto">
          <a:xfrm>
            <a:off x="4499992" y="2276872"/>
            <a:ext cx="0" cy="288032"/>
          </a:xfrm>
          <a:prstGeom prst="line">
            <a:avLst/>
          </a:prstGeom>
          <a:noFill/>
          <a:ln w="44450">
            <a:solidFill>
              <a:srgbClr val="0000FF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5508104" y="3189045"/>
            <a:ext cx="2592288" cy="701983"/>
            <a:chOff x="5508104" y="3189045"/>
            <a:chExt cx="2592288" cy="701983"/>
          </a:xfrm>
        </p:grpSpPr>
        <p:sp>
          <p:nvSpPr>
            <p:cNvPr id="33" name="Line 7"/>
            <p:cNvSpPr>
              <a:spLocks noChangeShapeType="1"/>
            </p:cNvSpPr>
            <p:nvPr/>
          </p:nvSpPr>
          <p:spPr bwMode="auto">
            <a:xfrm flipH="1">
              <a:off x="5508104" y="3242956"/>
              <a:ext cx="2592288" cy="64807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8" name="Picture 7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01841" y="3189045"/>
              <a:ext cx="171250" cy="27400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58" name="Rectangle 2"/>
          <p:cNvSpPr>
            <a:spLocks noGrp="1" noChangeArrowheads="1"/>
          </p:cNvSpPr>
          <p:nvPr>
            <p:ph type="title"/>
          </p:nvPr>
        </p:nvSpPr>
        <p:spPr>
          <a:xfrm>
            <a:off x="722365" y="51488"/>
            <a:ext cx="8386139" cy="8572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Position Verification: Quantum Try</a:t>
            </a:r>
            <a:endParaRPr lang="en-US" sz="4000" dirty="0"/>
          </a:p>
        </p:txBody>
      </p:sp>
      <p:sp>
        <p:nvSpPr>
          <p:cNvPr id="59" name="Content Placeholder 1"/>
          <p:cNvSpPr txBox="1">
            <a:spLocks/>
          </p:cNvSpPr>
          <p:nvPr/>
        </p:nvSpPr>
        <p:spPr>
          <a:xfrm>
            <a:off x="971600" y="620688"/>
            <a:ext cx="6912768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noProof="0" dirty="0" smtClean="0">
                <a:cs typeface="Arial" charset="0"/>
                <a:hlinkClick r:id="rId10"/>
              </a:rPr>
              <a:t>[Kent Munro </a:t>
            </a:r>
            <a:r>
              <a:rPr lang="de-CH" sz="2000" noProof="0" dirty="0" err="1" smtClean="0">
                <a:cs typeface="Arial" charset="0"/>
                <a:hlinkClick r:id="rId10"/>
              </a:rPr>
              <a:t>Spiller</a:t>
            </a:r>
            <a:r>
              <a:rPr lang="de-CH" sz="2000" noProof="0" dirty="0" smtClean="0">
                <a:cs typeface="Arial" charset="0"/>
                <a:hlinkClick r:id="rId10"/>
              </a:rPr>
              <a:t> 03/10</a:t>
            </a:r>
            <a:r>
              <a:rPr lang="en-US" sz="2000" noProof="0" dirty="0" smtClean="0">
                <a:cs typeface="Arial" charset="0"/>
                <a:hlinkClick r:id="rId10"/>
              </a:rPr>
              <a:t>]</a:t>
            </a:r>
            <a:endParaRPr lang="en-US" sz="2000" dirty="0" smtClean="0">
              <a:cs typeface="Arial" charset="0"/>
            </a:endParaRPr>
          </a:p>
        </p:txBody>
      </p:sp>
      <p:pic>
        <p:nvPicPr>
          <p:cNvPr id="6" name="Picture 5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58574" y="4598985"/>
            <a:ext cx="1092802" cy="27320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0072" y="4598986"/>
            <a:ext cx="1119536" cy="27988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1" name="Content Placeholder 1"/>
          <p:cNvSpPr txBox="1">
            <a:spLocks/>
          </p:cNvSpPr>
          <p:nvPr/>
        </p:nvSpPr>
        <p:spPr>
          <a:xfrm>
            <a:off x="395536" y="5517232"/>
            <a:ext cx="8429684" cy="1124744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Can we brake the scheme now?</a:t>
            </a:r>
          </a:p>
        </p:txBody>
      </p:sp>
      <p:grpSp>
        <p:nvGrpSpPr>
          <p:cNvPr id="126" name="Group 125"/>
          <p:cNvGrpSpPr/>
          <p:nvPr/>
        </p:nvGrpSpPr>
        <p:grpSpPr>
          <a:xfrm>
            <a:off x="4427984" y="4077072"/>
            <a:ext cx="3744416" cy="1065131"/>
            <a:chOff x="4427984" y="4077072"/>
            <a:chExt cx="3744416" cy="1065131"/>
          </a:xfrm>
        </p:grpSpPr>
        <p:sp>
          <p:nvSpPr>
            <p:cNvPr id="35" name="Line 7"/>
            <p:cNvSpPr>
              <a:spLocks noChangeShapeType="1"/>
            </p:cNvSpPr>
            <p:nvPr/>
          </p:nvSpPr>
          <p:spPr bwMode="auto">
            <a:xfrm>
              <a:off x="5436096" y="4350115"/>
              <a:ext cx="2736304" cy="792088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120" name="Line 7"/>
            <p:cNvSpPr>
              <a:spLocks noChangeShapeType="1"/>
            </p:cNvSpPr>
            <p:nvPr/>
          </p:nvSpPr>
          <p:spPr bwMode="auto">
            <a:xfrm>
              <a:off x="4427984" y="4077072"/>
              <a:ext cx="864096" cy="21602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163" name="Line 38"/>
            <p:cNvSpPr>
              <a:spLocks noChangeShapeType="1"/>
            </p:cNvSpPr>
            <p:nvPr/>
          </p:nvSpPr>
          <p:spPr bwMode="auto">
            <a:xfrm rot="13500000">
              <a:off x="7106110" y="4268053"/>
              <a:ext cx="1014" cy="365749"/>
            </a:xfrm>
            <a:prstGeom prst="line">
              <a:avLst/>
            </a:prstGeom>
            <a:noFill/>
            <a:ln w="44450">
              <a:solidFill>
                <a:schemeClr val="bg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106" name="Group 97"/>
            <p:cNvGrpSpPr/>
            <p:nvPr/>
          </p:nvGrpSpPr>
          <p:grpSpPr>
            <a:xfrm>
              <a:off x="6948264" y="4221088"/>
              <a:ext cx="457200" cy="564252"/>
              <a:chOff x="1018819" y="3721632"/>
              <a:chExt cx="719137" cy="872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7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08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72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</p:grpSp>
      <p:grpSp>
        <p:nvGrpSpPr>
          <p:cNvPr id="123" name="Group 122"/>
          <p:cNvGrpSpPr/>
          <p:nvPr/>
        </p:nvGrpSpPr>
        <p:grpSpPr>
          <a:xfrm>
            <a:off x="971600" y="2780928"/>
            <a:ext cx="2880320" cy="1110099"/>
            <a:chOff x="971600" y="2780928"/>
            <a:chExt cx="2880320" cy="1110099"/>
          </a:xfrm>
        </p:grpSpPr>
        <p:sp>
          <p:nvSpPr>
            <p:cNvPr id="25" name="Line 7"/>
            <p:cNvSpPr>
              <a:spLocks noChangeShapeType="1"/>
            </p:cNvSpPr>
            <p:nvPr/>
          </p:nvSpPr>
          <p:spPr bwMode="auto">
            <a:xfrm>
              <a:off x="971600" y="3083950"/>
              <a:ext cx="2880320" cy="807077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157" name="Line 38"/>
            <p:cNvSpPr>
              <a:spLocks noChangeShapeType="1"/>
            </p:cNvSpPr>
            <p:nvPr/>
          </p:nvSpPr>
          <p:spPr bwMode="auto">
            <a:xfrm rot="13500000">
              <a:off x="1679867" y="2727239"/>
              <a:ext cx="1014" cy="365749"/>
            </a:xfrm>
            <a:prstGeom prst="line">
              <a:avLst/>
            </a:prstGeom>
            <a:noFill/>
            <a:ln w="44450">
              <a:solidFill>
                <a:schemeClr val="bg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110" name="Group 97"/>
            <p:cNvGrpSpPr/>
            <p:nvPr/>
          </p:nvGrpSpPr>
          <p:grpSpPr>
            <a:xfrm>
              <a:off x="1763688" y="2780928"/>
              <a:ext cx="457200" cy="564252"/>
              <a:chOff x="1018819" y="3721632"/>
              <a:chExt cx="719137" cy="872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1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12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72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</p:grpSp>
      <p:grpSp>
        <p:nvGrpSpPr>
          <p:cNvPr id="125" name="Group 124"/>
          <p:cNvGrpSpPr/>
          <p:nvPr/>
        </p:nvGrpSpPr>
        <p:grpSpPr>
          <a:xfrm>
            <a:off x="1043608" y="3948296"/>
            <a:ext cx="3240360" cy="1064880"/>
            <a:chOff x="1043608" y="3948296"/>
            <a:chExt cx="3240360" cy="1064880"/>
          </a:xfrm>
        </p:grpSpPr>
        <p:sp>
          <p:nvSpPr>
            <p:cNvPr id="44" name="Line 7"/>
            <p:cNvSpPr>
              <a:spLocks noChangeShapeType="1"/>
            </p:cNvSpPr>
            <p:nvPr/>
          </p:nvSpPr>
          <p:spPr bwMode="auto">
            <a:xfrm flipH="1">
              <a:off x="1043608" y="4293791"/>
              <a:ext cx="2808312" cy="719385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118" name="Arc 117"/>
            <p:cNvSpPr/>
            <p:nvPr/>
          </p:nvSpPr>
          <p:spPr>
            <a:xfrm>
              <a:off x="3635896" y="3948296"/>
              <a:ext cx="648072" cy="288032"/>
            </a:xfrm>
            <a:prstGeom prst="arc">
              <a:avLst>
                <a:gd name="adj1" fmla="val 16200000"/>
                <a:gd name="adj2" fmla="val 5908363"/>
              </a:avLst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60" name="Line 38"/>
            <p:cNvSpPr>
              <a:spLocks noChangeShapeType="1"/>
            </p:cNvSpPr>
            <p:nvPr/>
          </p:nvSpPr>
          <p:spPr bwMode="auto">
            <a:xfrm rot="13500000">
              <a:off x="2281574" y="4124037"/>
              <a:ext cx="1014" cy="365749"/>
            </a:xfrm>
            <a:prstGeom prst="line">
              <a:avLst/>
            </a:prstGeom>
            <a:noFill/>
            <a:ln w="44450">
              <a:solidFill>
                <a:schemeClr val="bg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113" name="Group 97"/>
            <p:cNvGrpSpPr/>
            <p:nvPr/>
          </p:nvGrpSpPr>
          <p:grpSpPr>
            <a:xfrm>
              <a:off x="1907704" y="4077072"/>
              <a:ext cx="457200" cy="564252"/>
              <a:chOff x="1018819" y="3721632"/>
              <a:chExt cx="719137" cy="872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4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15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72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</p:grpSp>
      <p:grpSp>
        <p:nvGrpSpPr>
          <p:cNvPr id="103" name="Group 37"/>
          <p:cNvGrpSpPr/>
          <p:nvPr/>
        </p:nvGrpSpPr>
        <p:grpSpPr>
          <a:xfrm>
            <a:off x="5722888" y="1271592"/>
            <a:ext cx="1006872" cy="1293312"/>
            <a:chOff x="2483768" y="1275060"/>
            <a:chExt cx="1006872" cy="1293312"/>
          </a:xfrm>
        </p:grpSpPr>
        <p:pic>
          <p:nvPicPr>
            <p:cNvPr id="104" name="Picture 2" descr="D:\presentations\Noisy Storage\EvilCatTransparent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flipH="1">
              <a:off x="2483768" y="1275060"/>
              <a:ext cx="1006872" cy="1001812"/>
            </a:xfrm>
            <a:prstGeom prst="rect">
              <a:avLst/>
            </a:prstGeom>
            <a:noFill/>
          </p:spPr>
        </p:pic>
        <p:sp>
          <p:nvSpPr>
            <p:cNvPr id="105" name="Line 7"/>
            <p:cNvSpPr>
              <a:spLocks noChangeShapeType="1"/>
            </p:cNvSpPr>
            <p:nvPr/>
          </p:nvSpPr>
          <p:spPr bwMode="auto">
            <a:xfrm>
              <a:off x="298782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116" name="Group 38"/>
          <p:cNvGrpSpPr/>
          <p:nvPr/>
        </p:nvGrpSpPr>
        <p:grpSpPr>
          <a:xfrm>
            <a:off x="2483768" y="1021212"/>
            <a:ext cx="917546" cy="1543692"/>
            <a:chOff x="5796136" y="1024680"/>
            <a:chExt cx="917546" cy="1543692"/>
          </a:xfrm>
        </p:grpSpPr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1024680"/>
              <a:ext cx="917546" cy="1180184"/>
            </a:xfrm>
            <a:prstGeom prst="rect">
              <a:avLst/>
            </a:prstGeom>
          </p:spPr>
        </p:pic>
        <p:sp>
          <p:nvSpPr>
            <p:cNvPr id="122" name="Line 7"/>
            <p:cNvSpPr>
              <a:spLocks noChangeShapeType="1"/>
            </p:cNvSpPr>
            <p:nvPr/>
          </p:nvSpPr>
          <p:spPr bwMode="auto">
            <a:xfrm>
              <a:off x="62281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443011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971600" y="1628800"/>
            <a:ext cx="2880320" cy="1110099"/>
            <a:chOff x="971600" y="2780928"/>
            <a:chExt cx="2880320" cy="1110099"/>
          </a:xfrm>
        </p:grpSpPr>
        <p:sp>
          <p:nvSpPr>
            <p:cNvPr id="42" name="Line 7"/>
            <p:cNvSpPr>
              <a:spLocks noChangeShapeType="1"/>
            </p:cNvSpPr>
            <p:nvPr/>
          </p:nvSpPr>
          <p:spPr bwMode="auto">
            <a:xfrm>
              <a:off x="971600" y="3083950"/>
              <a:ext cx="2880320" cy="807077"/>
            </a:xfrm>
            <a:prstGeom prst="line">
              <a:avLst/>
            </a:prstGeom>
            <a:noFill/>
            <a:ln w="44450">
              <a:solidFill>
                <a:schemeClr val="bg1">
                  <a:lumMod val="75000"/>
                </a:schemeClr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44" name="Line 38"/>
            <p:cNvSpPr>
              <a:spLocks noChangeShapeType="1"/>
            </p:cNvSpPr>
            <p:nvPr/>
          </p:nvSpPr>
          <p:spPr bwMode="auto">
            <a:xfrm rot="13500000">
              <a:off x="1679867" y="2727239"/>
              <a:ext cx="1014" cy="365749"/>
            </a:xfrm>
            <a:prstGeom prst="line">
              <a:avLst/>
            </a:prstGeom>
            <a:noFill/>
            <a:ln w="44450">
              <a:solidFill>
                <a:schemeClr val="bg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45" name="Group 97"/>
            <p:cNvGrpSpPr/>
            <p:nvPr/>
          </p:nvGrpSpPr>
          <p:grpSpPr>
            <a:xfrm>
              <a:off x="1763688" y="2780928"/>
              <a:ext cx="457200" cy="564252"/>
              <a:chOff x="1018819" y="3721632"/>
              <a:chExt cx="719137" cy="872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6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47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72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</p:grpSp>
      <p:sp>
        <p:nvSpPr>
          <p:cNvPr id="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9" y="51488"/>
            <a:ext cx="8784976" cy="8572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Attacking Game</a:t>
            </a:r>
            <a:endParaRPr lang="en-US" sz="4000" dirty="0"/>
          </a:p>
        </p:txBody>
      </p:sp>
      <p:sp>
        <p:nvSpPr>
          <p:cNvPr id="39" name="Line 7"/>
          <p:cNvSpPr>
            <a:spLocks noChangeShapeType="1"/>
          </p:cNvSpPr>
          <p:nvPr/>
        </p:nvSpPr>
        <p:spPr bwMode="auto">
          <a:xfrm flipH="1">
            <a:off x="5508104" y="2090828"/>
            <a:ext cx="2592288" cy="648072"/>
          </a:xfrm>
          <a:prstGeom prst="line">
            <a:avLst/>
          </a:prstGeom>
          <a:noFill/>
          <a:ln w="44450">
            <a:solidFill>
              <a:schemeClr val="bg1">
                <a:lumMod val="75000"/>
              </a:schemeClr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143" name="Content Placeholder 1"/>
          <p:cNvSpPr txBox="1">
            <a:spLocks/>
          </p:cNvSpPr>
          <p:nvPr/>
        </p:nvSpPr>
        <p:spPr>
          <a:xfrm>
            <a:off x="395536" y="4941168"/>
            <a:ext cx="4752528" cy="1728192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>
                <a:solidFill>
                  <a:srgbClr val="0000FF"/>
                </a:solidFill>
                <a:cs typeface="Arial" charset="0"/>
              </a:rPr>
              <a:t>I</a:t>
            </a:r>
            <a:r>
              <a:rPr lang="en-US" sz="2800" dirty="0" smtClean="0">
                <a:solidFill>
                  <a:srgbClr val="0000FF"/>
                </a:solidFill>
                <a:cs typeface="Arial" charset="0"/>
              </a:rPr>
              <a:t>mpossible to cheat </a:t>
            </a:r>
            <a:r>
              <a:rPr lang="en-US" sz="2800" dirty="0" smtClean="0">
                <a:cs typeface="Arial" charset="0"/>
              </a:rPr>
              <a:t>due to </a:t>
            </a:r>
            <a:br>
              <a:rPr lang="en-US" sz="2800" dirty="0" smtClean="0">
                <a:cs typeface="Arial" charset="0"/>
              </a:rPr>
            </a:br>
            <a:r>
              <a:rPr lang="en-US" sz="2800" dirty="0" smtClean="0">
                <a:cs typeface="Arial" charset="0"/>
              </a:rPr>
              <a:t>no-cloning theorem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>
                <a:cs typeface="Arial" charset="0"/>
              </a:rPr>
              <a:t>O</a:t>
            </a:r>
            <a:r>
              <a:rPr lang="en-US" sz="2800" dirty="0" smtClean="0">
                <a:cs typeface="Arial" charset="0"/>
              </a:rPr>
              <a:t>r not?</a:t>
            </a:r>
          </a:p>
        </p:txBody>
      </p:sp>
      <p:pic>
        <p:nvPicPr>
          <p:cNvPr id="76" name="Picture 2" descr="D:\presentations\Noisy Storage\EvilCatTransparen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5724128" y="908720"/>
            <a:ext cx="1006872" cy="1001812"/>
          </a:xfrm>
          <a:prstGeom prst="rect">
            <a:avLst/>
          </a:prstGeom>
          <a:noFill/>
        </p:spPr>
      </p:pic>
      <p:pic>
        <p:nvPicPr>
          <p:cNvPr id="3" name="Picture 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1841" y="2036917"/>
            <a:ext cx="171250" cy="2740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822" y="764704"/>
            <a:ext cx="842476" cy="108362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339752" y="2564904"/>
            <a:ext cx="576064" cy="720080"/>
            <a:chOff x="2339752" y="2564904"/>
            <a:chExt cx="576064" cy="720080"/>
          </a:xfrm>
        </p:grpSpPr>
        <p:sp>
          <p:nvSpPr>
            <p:cNvPr id="189" name="Line 7"/>
            <p:cNvSpPr>
              <a:spLocks noChangeShapeType="1"/>
            </p:cNvSpPr>
            <p:nvPr/>
          </p:nvSpPr>
          <p:spPr bwMode="auto">
            <a:xfrm>
              <a:off x="2915816" y="2564904"/>
              <a:ext cx="0" cy="72008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2339752" y="2564904"/>
              <a:ext cx="457200" cy="564252"/>
              <a:chOff x="3779912" y="2000652"/>
              <a:chExt cx="457200" cy="564252"/>
            </a:xfrm>
          </p:grpSpPr>
          <p:sp>
            <p:nvSpPr>
              <p:cNvPr id="52" name="Oval 154"/>
              <p:cNvSpPr>
                <a:spLocks noChangeArrowheads="1"/>
              </p:cNvSpPr>
              <p:nvPr/>
            </p:nvSpPr>
            <p:spPr bwMode="auto">
              <a:xfrm>
                <a:off x="3779912" y="2060848"/>
                <a:ext cx="457200" cy="465930"/>
              </a:xfrm>
              <a:prstGeom prst="ellipse">
                <a:avLst/>
              </a:prstGeom>
              <a:solidFill>
                <a:schemeClr val="accent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53" name="Text Box 21"/>
              <p:cNvSpPr txBox="1">
                <a:spLocks noChangeArrowheads="1"/>
              </p:cNvSpPr>
              <p:nvPr/>
            </p:nvSpPr>
            <p:spPr bwMode="auto">
              <a:xfrm>
                <a:off x="3851920" y="2000652"/>
                <a:ext cx="256941" cy="564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</p:grpSp>
      <p:sp>
        <p:nvSpPr>
          <p:cNvPr id="62" name="Line 7"/>
          <p:cNvSpPr>
            <a:spLocks noChangeShapeType="1"/>
          </p:cNvSpPr>
          <p:nvPr/>
        </p:nvSpPr>
        <p:spPr bwMode="auto">
          <a:xfrm flipH="1">
            <a:off x="1043608" y="3141663"/>
            <a:ext cx="2808312" cy="719385"/>
          </a:xfrm>
          <a:prstGeom prst="line">
            <a:avLst/>
          </a:prstGeom>
          <a:noFill/>
          <a:ln w="44450">
            <a:solidFill>
              <a:schemeClr val="bg1">
                <a:lumMod val="75000"/>
              </a:schemeClr>
            </a:solidFill>
            <a:prstDash val="sysDash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63" name="Arc 62"/>
          <p:cNvSpPr/>
          <p:nvPr/>
        </p:nvSpPr>
        <p:spPr>
          <a:xfrm>
            <a:off x="3635896" y="2796168"/>
            <a:ext cx="648072" cy="288032"/>
          </a:xfrm>
          <a:prstGeom prst="arc">
            <a:avLst>
              <a:gd name="adj1" fmla="val 16200000"/>
              <a:gd name="adj2" fmla="val 5908363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4" name="Line 38"/>
          <p:cNvSpPr>
            <a:spLocks noChangeShapeType="1"/>
          </p:cNvSpPr>
          <p:nvPr/>
        </p:nvSpPr>
        <p:spPr bwMode="auto">
          <a:xfrm rot="13500000">
            <a:off x="2281574" y="2971909"/>
            <a:ext cx="1014" cy="365749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DE"/>
          </a:p>
        </p:txBody>
      </p:sp>
      <p:grpSp>
        <p:nvGrpSpPr>
          <p:cNvPr id="65" name="Group 97"/>
          <p:cNvGrpSpPr/>
          <p:nvPr/>
        </p:nvGrpSpPr>
        <p:grpSpPr>
          <a:xfrm>
            <a:off x="1907704" y="2924944"/>
            <a:ext cx="457200" cy="564252"/>
            <a:chOff x="1018819" y="3721632"/>
            <a:chExt cx="719137" cy="8728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6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67" name="Text Box 21"/>
            <p:cNvSpPr txBox="1">
              <a:spLocks noChangeArrowheads="1"/>
            </p:cNvSpPr>
            <p:nvPr/>
          </p:nvSpPr>
          <p:spPr bwMode="auto">
            <a:xfrm>
              <a:off x="1110827" y="3721632"/>
              <a:ext cx="404147" cy="872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0" dirty="0" smtClean="0">
                  <a:cs typeface="Arial" charset="0"/>
                </a:rPr>
                <a:t>?</a:t>
              </a:r>
              <a:endParaRPr lang="de-CH" sz="2800" b="0" dirty="0">
                <a:cs typeface="Arial" charset="0"/>
              </a:endParaRPr>
            </a:p>
          </p:txBody>
        </p:sp>
      </p:grpSp>
      <p:sp>
        <p:nvSpPr>
          <p:cNvPr id="69" name="Line 7"/>
          <p:cNvSpPr>
            <a:spLocks noChangeShapeType="1"/>
          </p:cNvSpPr>
          <p:nvPr/>
        </p:nvSpPr>
        <p:spPr bwMode="auto">
          <a:xfrm>
            <a:off x="5436096" y="3197987"/>
            <a:ext cx="2736304" cy="792088"/>
          </a:xfrm>
          <a:prstGeom prst="line">
            <a:avLst/>
          </a:prstGeom>
          <a:noFill/>
          <a:ln w="44450">
            <a:solidFill>
              <a:schemeClr val="bg1">
                <a:lumMod val="75000"/>
              </a:schemeClr>
            </a:solidFill>
            <a:prstDash val="sysDash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70" name="Line 7"/>
          <p:cNvSpPr>
            <a:spLocks noChangeShapeType="1"/>
          </p:cNvSpPr>
          <p:nvPr/>
        </p:nvSpPr>
        <p:spPr bwMode="auto">
          <a:xfrm>
            <a:off x="4427984" y="2924944"/>
            <a:ext cx="864096" cy="216024"/>
          </a:xfrm>
          <a:prstGeom prst="line">
            <a:avLst/>
          </a:prstGeom>
          <a:noFill/>
          <a:ln w="28575">
            <a:solidFill>
              <a:schemeClr val="bg1">
                <a:lumMod val="75000"/>
              </a:schemeClr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71" name="Line 38"/>
          <p:cNvSpPr>
            <a:spLocks noChangeShapeType="1"/>
          </p:cNvSpPr>
          <p:nvPr/>
        </p:nvSpPr>
        <p:spPr bwMode="auto">
          <a:xfrm rot="13500000">
            <a:off x="7106110" y="3115925"/>
            <a:ext cx="1014" cy="365749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DE"/>
          </a:p>
        </p:txBody>
      </p:sp>
      <p:grpSp>
        <p:nvGrpSpPr>
          <p:cNvPr id="72" name="Group 97"/>
          <p:cNvGrpSpPr/>
          <p:nvPr/>
        </p:nvGrpSpPr>
        <p:grpSpPr>
          <a:xfrm>
            <a:off x="6948264" y="3068960"/>
            <a:ext cx="457200" cy="564252"/>
            <a:chOff x="1018819" y="3721632"/>
            <a:chExt cx="719137" cy="8728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3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74" name="Text Box 21"/>
            <p:cNvSpPr txBox="1">
              <a:spLocks noChangeArrowheads="1"/>
            </p:cNvSpPr>
            <p:nvPr/>
          </p:nvSpPr>
          <p:spPr bwMode="auto">
            <a:xfrm>
              <a:off x="1110827" y="3721632"/>
              <a:ext cx="404147" cy="872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0" dirty="0" smtClean="0">
                  <a:cs typeface="Arial" charset="0"/>
                </a:rPr>
                <a:t>?</a:t>
              </a:r>
              <a:endParaRPr lang="de-CH" sz="2800" b="0" dirty="0">
                <a:cs typeface="Arial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417799" y="2636912"/>
            <a:ext cx="242433" cy="720080"/>
            <a:chOff x="6228184" y="2636912"/>
            <a:chExt cx="242433" cy="720080"/>
          </a:xfrm>
        </p:grpSpPr>
        <p:sp>
          <p:nvSpPr>
            <p:cNvPr id="195" name="Line 7"/>
            <p:cNvSpPr>
              <a:spLocks noChangeShapeType="1"/>
            </p:cNvSpPr>
            <p:nvPr/>
          </p:nvSpPr>
          <p:spPr bwMode="auto">
            <a:xfrm>
              <a:off x="6228184" y="2636912"/>
              <a:ext cx="0" cy="72008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5" name="Picture 4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00192" y="2708920"/>
              <a:ext cx="170425" cy="27268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6" name="Picture 5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3768" y="3645024"/>
            <a:ext cx="1092802" cy="27320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3645024"/>
            <a:ext cx="1092803" cy="27320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987824" y="1988840"/>
            <a:ext cx="3359150" cy="1450206"/>
            <a:chOff x="2987824" y="1988840"/>
            <a:chExt cx="3359150" cy="1450206"/>
          </a:xfrm>
        </p:grpSpPr>
        <p:grpSp>
          <p:nvGrpSpPr>
            <p:cNvPr id="2" name="Group 1"/>
            <p:cNvGrpSpPr/>
            <p:nvPr/>
          </p:nvGrpSpPr>
          <p:grpSpPr>
            <a:xfrm>
              <a:off x="3419872" y="1988840"/>
              <a:ext cx="457200" cy="564252"/>
              <a:chOff x="3779912" y="2000652"/>
              <a:chExt cx="457200" cy="564252"/>
            </a:xfrm>
          </p:grpSpPr>
          <p:sp>
            <p:nvSpPr>
              <p:cNvPr id="48" name="Oval 154"/>
              <p:cNvSpPr>
                <a:spLocks noChangeArrowheads="1"/>
              </p:cNvSpPr>
              <p:nvPr/>
            </p:nvSpPr>
            <p:spPr bwMode="auto">
              <a:xfrm>
                <a:off x="3779912" y="2060848"/>
                <a:ext cx="457200" cy="465930"/>
              </a:xfrm>
              <a:prstGeom prst="ellipse">
                <a:avLst/>
              </a:prstGeom>
              <a:solidFill>
                <a:schemeClr val="accent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49" name="Text Box 21"/>
              <p:cNvSpPr txBox="1">
                <a:spLocks noChangeArrowheads="1"/>
              </p:cNvSpPr>
              <p:nvPr/>
            </p:nvSpPr>
            <p:spPr bwMode="auto">
              <a:xfrm>
                <a:off x="3851920" y="2000652"/>
                <a:ext cx="256941" cy="564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  <p:sp>
          <p:nvSpPr>
            <p:cNvPr id="198" name="Line 7"/>
            <p:cNvSpPr>
              <a:spLocks noChangeShapeType="1"/>
            </p:cNvSpPr>
            <p:nvPr/>
          </p:nvSpPr>
          <p:spPr bwMode="auto">
            <a:xfrm>
              <a:off x="2987824" y="2492896"/>
              <a:ext cx="3359150" cy="94615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921000" y="2348880"/>
            <a:ext cx="3307184" cy="1026542"/>
            <a:chOff x="2921000" y="2348880"/>
            <a:chExt cx="3307184" cy="1026542"/>
          </a:xfrm>
        </p:grpSpPr>
        <p:pic>
          <p:nvPicPr>
            <p:cNvPr id="4" name="Picture 3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80112" y="2348880"/>
              <a:ext cx="170425" cy="27268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02" name="Line 7"/>
            <p:cNvSpPr>
              <a:spLocks noChangeShapeType="1"/>
            </p:cNvSpPr>
            <p:nvPr/>
          </p:nvSpPr>
          <p:spPr bwMode="auto">
            <a:xfrm flipH="1">
              <a:off x="2921000" y="2564904"/>
              <a:ext cx="3307184" cy="81051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724128" y="4797152"/>
            <a:ext cx="3096344" cy="1368152"/>
            <a:chOff x="2915816" y="3284984"/>
            <a:chExt cx="3096344" cy="1368152"/>
          </a:xfrm>
        </p:grpSpPr>
        <p:pic>
          <p:nvPicPr>
            <p:cNvPr id="60" name="Picture 9" descr="dolly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059832" y="3284984"/>
              <a:ext cx="1368152" cy="1258766"/>
            </a:xfrm>
            <a:prstGeom prst="rect">
              <a:avLst/>
            </a:prstGeom>
            <a:noFill/>
          </p:spPr>
        </p:pic>
        <p:pic>
          <p:nvPicPr>
            <p:cNvPr id="61" name="Picture 9" descr="dolly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499992" y="3284984"/>
              <a:ext cx="1368152" cy="1258766"/>
            </a:xfrm>
            <a:prstGeom prst="rect">
              <a:avLst/>
            </a:prstGeom>
            <a:noFill/>
          </p:spPr>
        </p:pic>
        <p:grpSp>
          <p:nvGrpSpPr>
            <p:cNvPr id="68" name="Group 74"/>
            <p:cNvGrpSpPr/>
            <p:nvPr/>
          </p:nvGrpSpPr>
          <p:grpSpPr>
            <a:xfrm>
              <a:off x="2915816" y="3284984"/>
              <a:ext cx="3096344" cy="1368152"/>
              <a:chOff x="2809127" y="3501009"/>
              <a:chExt cx="3326202" cy="2232248"/>
            </a:xfrm>
          </p:grpSpPr>
          <p:sp>
            <p:nvSpPr>
              <p:cNvPr id="75" name="Line 150"/>
              <p:cNvSpPr>
                <a:spLocks noChangeShapeType="1"/>
              </p:cNvSpPr>
              <p:nvPr/>
            </p:nvSpPr>
            <p:spPr bwMode="auto">
              <a:xfrm flipH="1">
                <a:off x="2875934" y="3554362"/>
                <a:ext cx="3259394" cy="215326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78" name="Line 150"/>
              <p:cNvSpPr>
                <a:spLocks noChangeShapeType="1"/>
              </p:cNvSpPr>
              <p:nvPr/>
            </p:nvSpPr>
            <p:spPr bwMode="auto">
              <a:xfrm>
                <a:off x="2809127" y="3501009"/>
                <a:ext cx="3326202" cy="223224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2201715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85" name="Rectangle 9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713787" cy="647700"/>
          </a:xfrm>
        </p:spPr>
        <p:txBody>
          <a:bodyPr/>
          <a:lstStyle/>
          <a:p>
            <a:r>
              <a:rPr lang="en-US" dirty="0" smtClean="0"/>
              <a:t>Quantum Teleportation</a:t>
            </a:r>
            <a:endParaRPr lang="en-US" dirty="0"/>
          </a:p>
        </p:txBody>
      </p:sp>
      <p:sp>
        <p:nvSpPr>
          <p:cNvPr id="255039" name="Line 63"/>
          <p:cNvSpPr>
            <a:spLocks noChangeShapeType="1"/>
          </p:cNvSpPr>
          <p:nvPr/>
        </p:nvSpPr>
        <p:spPr bwMode="auto">
          <a:xfrm flipH="1">
            <a:off x="2355389" y="3943335"/>
            <a:ext cx="20875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de-CH"/>
          </a:p>
        </p:txBody>
      </p:sp>
      <p:grpSp>
        <p:nvGrpSpPr>
          <p:cNvPr id="96" name="Group 95"/>
          <p:cNvGrpSpPr/>
          <p:nvPr/>
        </p:nvGrpSpPr>
        <p:grpSpPr>
          <a:xfrm>
            <a:off x="1418888" y="2215912"/>
            <a:ext cx="1008062" cy="2160240"/>
            <a:chOff x="1418888" y="2215912"/>
            <a:chExt cx="1008062" cy="2160240"/>
          </a:xfrm>
        </p:grpSpPr>
        <p:sp>
          <p:nvSpPr>
            <p:cNvPr id="255030" name="Oval 54"/>
            <p:cNvSpPr>
              <a:spLocks noChangeArrowheads="1"/>
            </p:cNvSpPr>
            <p:nvPr/>
          </p:nvSpPr>
          <p:spPr bwMode="auto">
            <a:xfrm>
              <a:off x="1418888" y="2215912"/>
              <a:ext cx="1008062" cy="216024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255032" name="Oval 56"/>
            <p:cNvSpPr>
              <a:spLocks noChangeArrowheads="1"/>
            </p:cNvSpPr>
            <p:nvPr/>
          </p:nvSpPr>
          <p:spPr bwMode="auto">
            <a:xfrm>
              <a:off x="1563350" y="2313319"/>
              <a:ext cx="719138" cy="720725"/>
            </a:xfrm>
            <a:prstGeom prst="ellipse">
              <a:avLst/>
            </a:prstGeom>
            <a:solidFill>
              <a:srgbClr val="66FF33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CH">
                <a:solidFill>
                  <a:schemeClr val="lt1"/>
                </a:solidFill>
              </a:endParaRPr>
            </a:p>
          </p:txBody>
        </p:sp>
        <p:sp>
          <p:nvSpPr>
            <p:cNvPr id="255033" name="Line 57"/>
            <p:cNvSpPr>
              <a:spLocks noChangeShapeType="1"/>
            </p:cNvSpPr>
            <p:nvPr/>
          </p:nvSpPr>
          <p:spPr bwMode="auto">
            <a:xfrm rot="10800000">
              <a:off x="1923713" y="2386344"/>
              <a:ext cx="0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34" name="Line 58"/>
            <p:cNvSpPr>
              <a:spLocks noChangeShapeType="1"/>
            </p:cNvSpPr>
            <p:nvPr/>
          </p:nvSpPr>
          <p:spPr bwMode="auto">
            <a:xfrm rot="-5400000">
              <a:off x="1922919" y="2385551"/>
              <a:ext cx="0" cy="576262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35" name="Line 59"/>
            <p:cNvSpPr>
              <a:spLocks noChangeShapeType="1"/>
            </p:cNvSpPr>
            <p:nvPr/>
          </p:nvSpPr>
          <p:spPr bwMode="auto">
            <a:xfrm rot="13500000">
              <a:off x="1921332" y="2385550"/>
              <a:ext cx="1588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36" name="Line 60"/>
            <p:cNvSpPr>
              <a:spLocks noChangeShapeType="1"/>
            </p:cNvSpPr>
            <p:nvPr/>
          </p:nvSpPr>
          <p:spPr bwMode="auto">
            <a:xfrm rot="-2700000">
              <a:off x="1918950" y="2386344"/>
              <a:ext cx="1588" cy="576263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68" name="Oval 92"/>
            <p:cNvSpPr>
              <a:spLocks noChangeArrowheads="1"/>
            </p:cNvSpPr>
            <p:nvPr/>
          </p:nvSpPr>
          <p:spPr bwMode="auto">
            <a:xfrm>
              <a:off x="1563350" y="3583790"/>
              <a:ext cx="719138" cy="720725"/>
            </a:xfrm>
            <a:prstGeom prst="ellipse">
              <a:avLst/>
            </a:prstGeom>
            <a:solidFill>
              <a:srgbClr val="66FF33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CH">
                <a:solidFill>
                  <a:schemeClr val="lt1"/>
                </a:solidFill>
              </a:endParaRPr>
            </a:p>
          </p:txBody>
        </p:sp>
        <p:sp>
          <p:nvSpPr>
            <p:cNvPr id="255069" name="Line 93"/>
            <p:cNvSpPr>
              <a:spLocks noChangeShapeType="1"/>
            </p:cNvSpPr>
            <p:nvPr/>
          </p:nvSpPr>
          <p:spPr bwMode="auto">
            <a:xfrm rot="10800000">
              <a:off x="1923713" y="3656815"/>
              <a:ext cx="0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70" name="Line 94"/>
            <p:cNvSpPr>
              <a:spLocks noChangeShapeType="1"/>
            </p:cNvSpPr>
            <p:nvPr/>
          </p:nvSpPr>
          <p:spPr bwMode="auto">
            <a:xfrm rot="-5400000">
              <a:off x="1922919" y="3656022"/>
              <a:ext cx="0" cy="576262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71" name="Line 95"/>
            <p:cNvSpPr>
              <a:spLocks noChangeShapeType="1"/>
            </p:cNvSpPr>
            <p:nvPr/>
          </p:nvSpPr>
          <p:spPr bwMode="auto">
            <a:xfrm rot="13500000">
              <a:off x="1921332" y="3656021"/>
              <a:ext cx="1588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72" name="Line 96"/>
            <p:cNvSpPr>
              <a:spLocks noChangeShapeType="1"/>
            </p:cNvSpPr>
            <p:nvPr/>
          </p:nvSpPr>
          <p:spPr bwMode="auto">
            <a:xfrm rot="-2700000">
              <a:off x="1918950" y="3656815"/>
              <a:ext cx="1588" cy="576263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</p:grpSp>
      <p:sp>
        <p:nvSpPr>
          <p:cNvPr id="119" name="Content Placeholder 1"/>
          <p:cNvSpPr txBox="1">
            <a:spLocks/>
          </p:cNvSpPr>
          <p:nvPr/>
        </p:nvSpPr>
        <p:spPr>
          <a:xfrm>
            <a:off x="395536" y="692696"/>
            <a:ext cx="8496944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noProof="0" dirty="0" smtClean="0">
                <a:cs typeface="Arial" charset="0"/>
                <a:hlinkClick r:id="rId6"/>
              </a:rPr>
              <a:t>[</a:t>
            </a:r>
            <a:r>
              <a:rPr lang="en-US" sz="2000" dirty="0" smtClean="0">
                <a:cs typeface="Arial" charset="0"/>
                <a:hlinkClick r:id="rId6"/>
              </a:rPr>
              <a:t>Bennett Brassard Cr</a:t>
            </a:r>
            <a:r>
              <a:rPr lang="de-CH" sz="2000" dirty="0" smtClean="0">
                <a:cs typeface="Arial" charset="0"/>
                <a:hlinkClick r:id="rId6"/>
              </a:rPr>
              <a:t>é</a:t>
            </a:r>
            <a:r>
              <a:rPr lang="en-US" sz="2000" dirty="0" err="1" smtClean="0">
                <a:cs typeface="Arial" charset="0"/>
                <a:hlinkClick r:id="rId6"/>
              </a:rPr>
              <a:t>peau</a:t>
            </a:r>
            <a:r>
              <a:rPr lang="en-US" sz="2000" dirty="0" smtClean="0">
                <a:cs typeface="Arial" charset="0"/>
                <a:hlinkClick r:id="rId6"/>
              </a:rPr>
              <a:t> </a:t>
            </a:r>
            <a:r>
              <a:rPr lang="en-US" sz="2000" dirty="0" err="1" smtClean="0">
                <a:cs typeface="Arial" charset="0"/>
                <a:hlinkClick r:id="rId6"/>
              </a:rPr>
              <a:t>Jozsa</a:t>
            </a:r>
            <a:r>
              <a:rPr lang="en-US" sz="2000" dirty="0" smtClean="0">
                <a:cs typeface="Arial" charset="0"/>
                <a:hlinkClick r:id="rId6"/>
              </a:rPr>
              <a:t> Peres </a:t>
            </a:r>
            <a:r>
              <a:rPr lang="en-US" sz="2000" dirty="0" err="1" smtClean="0">
                <a:cs typeface="Arial" charset="0"/>
                <a:hlinkClick r:id="rId6"/>
              </a:rPr>
              <a:t>Wootters</a:t>
            </a:r>
            <a:r>
              <a:rPr lang="en-US" sz="2000" dirty="0" smtClean="0">
                <a:cs typeface="Arial" charset="0"/>
                <a:hlinkClick r:id="rId6"/>
              </a:rPr>
              <a:t> </a:t>
            </a:r>
            <a:r>
              <a:rPr lang="en-US" sz="2000" noProof="0" dirty="0" smtClean="0">
                <a:cs typeface="Arial" charset="0"/>
                <a:hlinkClick r:id="rId6"/>
              </a:rPr>
              <a:t>1993]</a:t>
            </a:r>
            <a:endParaRPr lang="en-US" sz="2000" dirty="0" smtClean="0">
              <a:cs typeface="Arial" charset="0"/>
            </a:endParaRPr>
          </a:p>
        </p:txBody>
      </p:sp>
      <p:sp>
        <p:nvSpPr>
          <p:cNvPr id="132" name="Content Placeholder 1"/>
          <p:cNvSpPr txBox="1">
            <a:spLocks/>
          </p:cNvSpPr>
          <p:nvPr/>
        </p:nvSpPr>
        <p:spPr>
          <a:xfrm>
            <a:off x="395536" y="4869160"/>
            <a:ext cx="8429684" cy="1944216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does </a:t>
            </a:r>
            <a:r>
              <a:rPr lang="en-US" sz="2600" dirty="0" smtClean="0">
                <a:solidFill>
                  <a:srgbClr val="0000FF"/>
                </a:solidFill>
                <a:cs typeface="Arial" charset="0"/>
              </a:rPr>
              <a:t>not contradict relativity theory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Bob can only recover the teleported </a:t>
            </a:r>
            <a:r>
              <a:rPr lang="en-US" sz="2600" noProof="0" dirty="0" err="1" smtClean="0">
                <a:cs typeface="Arial" charset="0"/>
              </a:rPr>
              <a:t>qubit</a:t>
            </a:r>
            <a:r>
              <a:rPr lang="en-US" sz="2600" noProof="0" dirty="0" smtClean="0">
                <a:cs typeface="Arial" charset="0"/>
              </a:rPr>
              <a:t/>
            </a:r>
            <a:br>
              <a:rPr lang="en-US" sz="2600" noProof="0" dirty="0" smtClean="0">
                <a:cs typeface="Arial" charset="0"/>
              </a:rPr>
            </a:br>
            <a:r>
              <a:rPr lang="en-US" sz="2600" noProof="0" dirty="0" smtClean="0">
                <a:cs typeface="Arial" charset="0"/>
              </a:rPr>
              <a:t>after receiving the classical information </a:t>
            </a:r>
            <a:r>
              <a:rPr lang="en-US" sz="2600" noProof="0" dirty="0" smtClean="0">
                <a:latin typeface="cmmi10"/>
                <a:cs typeface="Arial" charset="0"/>
              </a:rPr>
              <a:t>¾</a:t>
            </a:r>
            <a:endParaRPr lang="en-US" sz="2600" noProof="0" dirty="0" smtClean="0"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 b="18621"/>
          <a:stretch>
            <a:fillRect/>
          </a:stretch>
        </p:blipFill>
        <p:spPr bwMode="auto">
          <a:xfrm>
            <a:off x="6353175" y="0"/>
            <a:ext cx="2790825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6" name="Group 97"/>
          <p:cNvGrpSpPr/>
          <p:nvPr/>
        </p:nvGrpSpPr>
        <p:grpSpPr>
          <a:xfrm>
            <a:off x="1548607" y="1412776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7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58" name="Text Box 21"/>
            <p:cNvSpPr txBox="1">
              <a:spLocks noChangeArrowheads="1"/>
            </p:cNvSpPr>
            <p:nvPr/>
          </p:nvSpPr>
          <p:spPr bwMode="auto">
            <a:xfrm>
              <a:off x="119679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b="0" dirty="0" smtClean="0">
                  <a:cs typeface="Arial" charset="0"/>
                </a:rPr>
                <a:t>?</a:t>
              </a:r>
              <a:endParaRPr lang="de-CH" sz="3200" b="0" dirty="0">
                <a:cs typeface="Arial" charset="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2355389" y="1351816"/>
            <a:ext cx="1583804" cy="1849348"/>
            <a:chOff x="2355389" y="1351816"/>
            <a:chExt cx="1583804" cy="1849348"/>
          </a:xfrm>
        </p:grpSpPr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3003089" y="1423750"/>
              <a:ext cx="865187" cy="792162"/>
              <a:chOff x="2148" y="2341"/>
              <a:chExt cx="545" cy="499"/>
            </a:xfrm>
          </p:grpSpPr>
          <p:sp>
            <p:nvSpPr>
              <p:cNvPr id="103" name="Oval 11"/>
              <p:cNvSpPr>
                <a:spLocks noChangeArrowheads="1"/>
              </p:cNvSpPr>
              <p:nvPr/>
            </p:nvSpPr>
            <p:spPr bwMode="auto">
              <a:xfrm>
                <a:off x="2239" y="2432"/>
                <a:ext cx="363" cy="363"/>
              </a:xfrm>
              <a:prstGeom prst="ellipse">
                <a:avLst/>
              </a:prstGeom>
              <a:noFill/>
              <a:ln w="508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104" name="Rectangle 12"/>
              <p:cNvSpPr>
                <a:spLocks noChangeArrowheads="1"/>
              </p:cNvSpPr>
              <p:nvPr/>
            </p:nvSpPr>
            <p:spPr bwMode="auto">
              <a:xfrm>
                <a:off x="2148" y="2568"/>
                <a:ext cx="545" cy="272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105" name="Line 13"/>
              <p:cNvSpPr>
                <a:spLocks noChangeShapeType="1"/>
              </p:cNvSpPr>
              <p:nvPr/>
            </p:nvSpPr>
            <p:spPr bwMode="auto">
              <a:xfrm flipV="1">
                <a:off x="2420" y="2341"/>
                <a:ext cx="136" cy="1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  <p:sp>
          <p:nvSpPr>
            <p:cNvPr id="255031" name="Rectangle 55"/>
            <p:cNvSpPr>
              <a:spLocks noChangeArrowheads="1"/>
            </p:cNvSpPr>
            <p:nvPr/>
          </p:nvSpPr>
          <p:spPr bwMode="auto">
            <a:xfrm>
              <a:off x="3001501" y="1351816"/>
              <a:ext cx="865188" cy="1824285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255037" name="Line 61"/>
            <p:cNvSpPr>
              <a:spLocks noChangeShapeType="1"/>
            </p:cNvSpPr>
            <p:nvPr/>
          </p:nvSpPr>
          <p:spPr bwMode="auto">
            <a:xfrm flipH="1" flipV="1">
              <a:off x="2355389" y="2671276"/>
              <a:ext cx="64770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59" name="Line 61"/>
            <p:cNvSpPr>
              <a:spLocks noChangeShapeType="1"/>
            </p:cNvSpPr>
            <p:nvPr/>
          </p:nvSpPr>
          <p:spPr bwMode="auto">
            <a:xfrm flipH="1" flipV="1">
              <a:off x="2355389" y="1783864"/>
              <a:ext cx="64770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pic>
          <p:nvPicPr>
            <p:cNvPr id="60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 l="25971" t="1606" r="25971" b="56540"/>
            <a:stretch>
              <a:fillRect/>
            </a:stretch>
          </p:blipFill>
          <p:spPr bwMode="auto">
            <a:xfrm>
              <a:off x="3059857" y="1855872"/>
              <a:ext cx="760585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Content Placeholder 1"/>
            <p:cNvSpPr txBox="1">
              <a:spLocks/>
            </p:cNvSpPr>
            <p:nvPr/>
          </p:nvSpPr>
          <p:spPr>
            <a:xfrm>
              <a:off x="3075097" y="2769116"/>
              <a:ext cx="864096" cy="432048"/>
            </a:xfrm>
            <a:prstGeom prst="rect">
              <a:avLst/>
            </a:prstGeom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accent1"/>
                </a:buClr>
                <a:buSzPct val="65000"/>
                <a:defRPr/>
              </a:pPr>
              <a:r>
                <a:rPr lang="de-CH" sz="2000" noProof="0" dirty="0" smtClean="0">
                  <a:cs typeface="Arial" charset="0"/>
                </a:rPr>
                <a:t>[</a:t>
              </a:r>
              <a:r>
                <a:rPr lang="en-US" sz="2000" dirty="0" smtClean="0">
                  <a:cs typeface="Arial" charset="0"/>
                </a:rPr>
                <a:t>Bell]</a:t>
              </a:r>
            </a:p>
          </p:txBody>
        </p:sp>
      </p:grpSp>
      <p:grpSp>
        <p:nvGrpSpPr>
          <p:cNvPr id="4" name="Group 3"/>
          <p:cNvGrpSpPr/>
          <p:nvPr/>
        </p:nvGrpSpPr>
        <p:grpSpPr bwMode="auto">
          <a:xfrm>
            <a:off x="4053413" y="1844824"/>
            <a:ext cx="3302072" cy="409701"/>
            <a:chOff x="3867185" y="1844824"/>
            <a:chExt cx="3302072" cy="409701"/>
          </a:xfrm>
        </p:grpSpPr>
        <p:sp>
          <p:nvSpPr>
            <p:cNvPr id="255038" name="Line 62"/>
            <p:cNvSpPr>
              <a:spLocks noChangeShapeType="1"/>
            </p:cNvSpPr>
            <p:nvPr/>
          </p:nvSpPr>
          <p:spPr bwMode="auto">
            <a:xfrm flipH="1">
              <a:off x="3867185" y="2060848"/>
              <a:ext cx="5746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pic>
          <p:nvPicPr>
            <p:cNvPr id="2" name="Picture 1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73804" y="1844824"/>
              <a:ext cx="2495453" cy="409701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64" name="Group 97"/>
          <p:cNvGrpSpPr/>
          <p:nvPr/>
        </p:nvGrpSpPr>
        <p:grpSpPr>
          <a:xfrm>
            <a:off x="4515257" y="3584064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5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66" name="Text Box 21"/>
            <p:cNvSpPr txBox="1">
              <a:spLocks noChangeArrowheads="1"/>
            </p:cNvSpPr>
            <p:nvPr/>
          </p:nvSpPr>
          <p:spPr bwMode="auto">
            <a:xfrm>
              <a:off x="119679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b="0" dirty="0" smtClean="0">
                  <a:cs typeface="Arial" charset="0"/>
                </a:rPr>
                <a:t>?</a:t>
              </a:r>
              <a:endParaRPr lang="de-CH" sz="3200" b="0" dirty="0">
                <a:cs typeface="Arial" charset="0"/>
              </a:endParaRPr>
            </a:p>
          </p:txBody>
        </p:sp>
      </p:grpSp>
      <p:pic>
        <p:nvPicPr>
          <p:cNvPr id="3080" name="Picture 8" descr="C:\Users\Chris\AppData\Local\Microsoft\Windows\Temporary Internet Files\Content.IE5\F9XHMMME\MC900431599[1]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27984" y="3501008"/>
            <a:ext cx="892468" cy="892468"/>
          </a:xfrm>
          <a:prstGeom prst="rect">
            <a:avLst/>
          </a:prstGeom>
          <a:noFill/>
        </p:spPr>
      </p:pic>
      <p:grpSp>
        <p:nvGrpSpPr>
          <p:cNvPr id="90" name="Group 89"/>
          <p:cNvGrpSpPr/>
          <p:nvPr/>
        </p:nvGrpSpPr>
        <p:grpSpPr>
          <a:xfrm>
            <a:off x="5289089" y="3584064"/>
            <a:ext cx="2087562" cy="936104"/>
            <a:chOff x="5289089" y="3584064"/>
            <a:chExt cx="2087562" cy="936104"/>
          </a:xfrm>
        </p:grpSpPr>
        <p:sp>
          <p:nvSpPr>
            <p:cNvPr id="255064" name="Rectangle 88"/>
            <p:cNvSpPr>
              <a:spLocks noChangeArrowheads="1"/>
            </p:cNvSpPr>
            <p:nvPr/>
          </p:nvSpPr>
          <p:spPr bwMode="auto">
            <a:xfrm>
              <a:off x="5935201" y="3584064"/>
              <a:ext cx="865187" cy="792088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255065" name="Line 89"/>
            <p:cNvSpPr>
              <a:spLocks noChangeShapeType="1"/>
            </p:cNvSpPr>
            <p:nvPr/>
          </p:nvSpPr>
          <p:spPr bwMode="auto">
            <a:xfrm flipH="1" flipV="1">
              <a:off x="5289089" y="3943335"/>
              <a:ext cx="64770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66" name="Line 90"/>
            <p:cNvSpPr>
              <a:spLocks noChangeShapeType="1"/>
            </p:cNvSpPr>
            <p:nvPr/>
          </p:nvSpPr>
          <p:spPr bwMode="auto">
            <a:xfrm flipH="1">
              <a:off x="6801976" y="3944922"/>
              <a:ext cx="5746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pic>
          <p:nvPicPr>
            <p:cNvPr id="3084" name="Picture 12" descr="C:\Users\Chris\AppData\Local\Microsoft\Windows\Temporary Internet Files\Content.IE5\F9XHMMME\MC900431598[1]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314514" y="4016112"/>
              <a:ext cx="504056" cy="504056"/>
            </a:xfrm>
            <a:prstGeom prst="rect">
              <a:avLst/>
            </a:prstGeom>
            <a:noFill/>
          </p:spPr>
        </p:pic>
        <p:pic>
          <p:nvPicPr>
            <p:cNvPr id="80" name="Picture 79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170498" y="3800088"/>
              <a:ext cx="362968" cy="257490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1" name="Group 97"/>
          <p:cNvGrpSpPr/>
          <p:nvPr/>
        </p:nvGrpSpPr>
        <p:grpSpPr>
          <a:xfrm>
            <a:off x="7467585" y="3584064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2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83" name="Text Box 21"/>
            <p:cNvSpPr txBox="1">
              <a:spLocks noChangeArrowheads="1"/>
            </p:cNvSpPr>
            <p:nvPr/>
          </p:nvSpPr>
          <p:spPr bwMode="auto">
            <a:xfrm>
              <a:off x="119679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b="0" dirty="0" smtClean="0">
                  <a:cs typeface="Arial" charset="0"/>
                </a:rPr>
                <a:t>?</a:t>
              </a:r>
              <a:endParaRPr lang="de-CH" sz="3200" b="0" dirty="0">
                <a:cs typeface="Arial" charset="0"/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6372200" y="2287920"/>
            <a:ext cx="428630" cy="1285096"/>
            <a:chOff x="6372200" y="2287920"/>
            <a:chExt cx="428630" cy="1285096"/>
          </a:xfrm>
        </p:grpSpPr>
        <p:sp>
          <p:nvSpPr>
            <p:cNvPr id="86" name="Line 7"/>
            <p:cNvSpPr>
              <a:spLocks noChangeShapeType="1"/>
            </p:cNvSpPr>
            <p:nvPr/>
          </p:nvSpPr>
          <p:spPr bwMode="auto">
            <a:xfrm flipH="1">
              <a:off x="6372200" y="2287920"/>
              <a:ext cx="15264" cy="1285096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88" name="Picture 87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458530" y="2647960"/>
              <a:ext cx="342300" cy="242828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51" name="Line 61"/>
          <p:cNvSpPr>
            <a:spLocks noChangeShapeType="1"/>
          </p:cNvSpPr>
          <p:nvPr/>
        </p:nvSpPr>
        <p:spPr bwMode="auto">
          <a:xfrm flipH="1">
            <a:off x="323528" y="3140968"/>
            <a:ext cx="216024" cy="288032"/>
          </a:xfrm>
          <a:prstGeom prst="line">
            <a:avLst/>
          </a:prstGeom>
          <a:noFill/>
          <a:ln w="57150" cap="rnd">
            <a:solidFill>
              <a:srgbClr val="7030A0"/>
            </a:solidFill>
            <a:prstDash val="lgDash"/>
            <a:beve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/>
          <a:p>
            <a:endParaRPr lang="de-CH"/>
          </a:p>
        </p:txBody>
      </p:sp>
      <p:sp>
        <p:nvSpPr>
          <p:cNvPr id="52" name="Line 61"/>
          <p:cNvSpPr>
            <a:spLocks noChangeShapeType="1"/>
          </p:cNvSpPr>
          <p:nvPr/>
        </p:nvSpPr>
        <p:spPr bwMode="auto">
          <a:xfrm flipH="1">
            <a:off x="251520" y="3284984"/>
            <a:ext cx="7488832" cy="0"/>
          </a:xfrm>
          <a:prstGeom prst="line">
            <a:avLst/>
          </a:prstGeom>
          <a:noFill/>
          <a:ln w="57150" cap="rnd">
            <a:solidFill>
              <a:srgbClr val="7030A0"/>
            </a:solidFill>
            <a:prstDash val="lgDash"/>
            <a:beve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/>
          <a:p>
            <a:endParaRPr lang="de-CH"/>
          </a:p>
        </p:txBody>
      </p:sp>
      <p:sp>
        <p:nvSpPr>
          <p:cNvPr id="53" name="Line 61"/>
          <p:cNvSpPr>
            <a:spLocks noChangeShapeType="1"/>
          </p:cNvSpPr>
          <p:nvPr/>
        </p:nvSpPr>
        <p:spPr bwMode="auto">
          <a:xfrm flipH="1">
            <a:off x="467544" y="3140968"/>
            <a:ext cx="216024" cy="288032"/>
          </a:xfrm>
          <a:prstGeom prst="line">
            <a:avLst/>
          </a:prstGeom>
          <a:noFill/>
          <a:ln w="57150" cap="rnd">
            <a:solidFill>
              <a:srgbClr val="7030A0"/>
            </a:solidFill>
            <a:prstDash val="lgDash"/>
            <a:beve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/>
          <a:p>
            <a:endParaRPr lang="de-CH"/>
          </a:p>
        </p:txBody>
      </p:sp>
      <p:pic>
        <p:nvPicPr>
          <p:cNvPr id="62" name="Picture 2" descr="startrek-beam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832648" y="-27384"/>
            <a:ext cx="3347864" cy="4941322"/>
          </a:xfrm>
          <a:prstGeom prst="rect">
            <a:avLst/>
          </a:prstGeom>
          <a:noFill/>
        </p:spPr>
      </p:pic>
      <p:pic>
        <p:nvPicPr>
          <p:cNvPr id="79" name="Picture 78" descr="AliceBlue.eps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flipH="1">
            <a:off x="251520" y="1556792"/>
            <a:ext cx="1183899" cy="1206667"/>
          </a:xfrm>
          <a:prstGeom prst="rect">
            <a:avLst/>
          </a:prstGeom>
        </p:spPr>
      </p:pic>
      <p:pic>
        <p:nvPicPr>
          <p:cNvPr id="84" name="Picture 6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48" y="3717033"/>
            <a:ext cx="1214870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69573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5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039" grpId="0" animBg="1"/>
      <p:bldP spid="119" grpId="0"/>
      <p:bldP spid="132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Line 7"/>
          <p:cNvSpPr>
            <a:spLocks noChangeShapeType="1"/>
          </p:cNvSpPr>
          <p:nvPr/>
        </p:nvSpPr>
        <p:spPr bwMode="auto">
          <a:xfrm flipH="1">
            <a:off x="5508104" y="2090828"/>
            <a:ext cx="2592288" cy="648072"/>
          </a:xfrm>
          <a:prstGeom prst="line">
            <a:avLst/>
          </a:prstGeom>
          <a:noFill/>
          <a:ln w="44450">
            <a:solidFill>
              <a:schemeClr val="bg1">
                <a:lumMod val="75000"/>
              </a:schemeClr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41" name="Group 40"/>
          <p:cNvGrpSpPr/>
          <p:nvPr/>
        </p:nvGrpSpPr>
        <p:grpSpPr>
          <a:xfrm>
            <a:off x="971600" y="1757479"/>
            <a:ext cx="2880320" cy="981420"/>
            <a:chOff x="971600" y="2909607"/>
            <a:chExt cx="2880320" cy="981420"/>
          </a:xfrm>
        </p:grpSpPr>
        <p:sp>
          <p:nvSpPr>
            <p:cNvPr id="42" name="Line 7"/>
            <p:cNvSpPr>
              <a:spLocks noChangeShapeType="1"/>
            </p:cNvSpPr>
            <p:nvPr/>
          </p:nvSpPr>
          <p:spPr bwMode="auto">
            <a:xfrm>
              <a:off x="971600" y="3083950"/>
              <a:ext cx="2880320" cy="807077"/>
            </a:xfrm>
            <a:prstGeom prst="line">
              <a:avLst/>
            </a:prstGeom>
            <a:noFill/>
            <a:ln w="44450">
              <a:solidFill>
                <a:schemeClr val="bg1">
                  <a:lumMod val="75000"/>
                </a:schemeClr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44" name="Line 38"/>
            <p:cNvSpPr>
              <a:spLocks noChangeShapeType="1"/>
            </p:cNvSpPr>
            <p:nvPr/>
          </p:nvSpPr>
          <p:spPr bwMode="auto">
            <a:xfrm rot="13500000">
              <a:off x="1679867" y="2727239"/>
              <a:ext cx="1014" cy="365749"/>
            </a:xfrm>
            <a:prstGeom prst="line">
              <a:avLst/>
            </a:prstGeom>
            <a:noFill/>
            <a:ln w="44450">
              <a:solidFill>
                <a:schemeClr val="bg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9" y="51488"/>
            <a:ext cx="8784976" cy="8572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Teleportation Attack</a:t>
            </a:r>
            <a:endParaRPr lang="en-US" sz="4000" dirty="0"/>
          </a:p>
        </p:txBody>
      </p:sp>
      <p:sp>
        <p:nvSpPr>
          <p:cNvPr id="143" name="Content Placeholder 1"/>
          <p:cNvSpPr txBox="1">
            <a:spLocks/>
          </p:cNvSpPr>
          <p:nvPr/>
        </p:nvSpPr>
        <p:spPr>
          <a:xfrm>
            <a:off x="395536" y="4509120"/>
            <a:ext cx="6840760" cy="172819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 smtClean="0">
                <a:cs typeface="Arial" charset="0"/>
              </a:rPr>
              <a:t>It is </a:t>
            </a:r>
            <a:r>
              <a:rPr lang="en-US" sz="2800" dirty="0" smtClean="0">
                <a:solidFill>
                  <a:srgbClr val="0000FF"/>
                </a:solidFill>
                <a:cs typeface="Arial" charset="0"/>
              </a:rPr>
              <a:t>possible to cheat </a:t>
            </a:r>
            <a:r>
              <a:rPr lang="en-US" sz="2800" dirty="0" smtClean="0">
                <a:cs typeface="Arial" charset="0"/>
              </a:rPr>
              <a:t>with </a:t>
            </a:r>
            <a:r>
              <a:rPr lang="en-US" sz="2800" dirty="0" smtClean="0">
                <a:cs typeface="Arial" charset="0"/>
                <a:hlinkClick r:id="rId6"/>
              </a:rPr>
              <a:t>entanglement </a:t>
            </a:r>
            <a:r>
              <a:rPr lang="en-US" sz="2800" dirty="0" smtClean="0">
                <a:cs typeface="Arial" charset="0"/>
              </a:rPr>
              <a:t>!!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 smtClean="0">
                <a:cs typeface="Arial" charset="0"/>
                <a:hlinkClick r:id="rId7"/>
              </a:rPr>
              <a:t>Quantum teleportation</a:t>
            </a:r>
            <a:r>
              <a:rPr lang="en-US" sz="2800" dirty="0" smtClean="0">
                <a:cs typeface="Arial" charset="0"/>
              </a:rPr>
              <a:t> allows to </a:t>
            </a:r>
            <a:br>
              <a:rPr lang="en-US" sz="2800" dirty="0" smtClean="0">
                <a:cs typeface="Arial" charset="0"/>
              </a:rPr>
            </a:br>
            <a:r>
              <a:rPr lang="en-US" sz="2800" dirty="0" smtClean="0">
                <a:solidFill>
                  <a:srgbClr val="0000FF"/>
                </a:solidFill>
                <a:cs typeface="Arial" charset="0"/>
              </a:rPr>
              <a:t>break the protocol perfectly</a:t>
            </a:r>
            <a:r>
              <a:rPr lang="en-US" sz="2800" dirty="0" smtClean="0">
                <a:cs typeface="Arial" charset="0"/>
              </a:rPr>
              <a:t>.</a:t>
            </a:r>
            <a:endParaRPr lang="en-US" sz="2800" dirty="0"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 smtClean="0">
              <a:latin typeface="cmmi10"/>
              <a:cs typeface="Arial" charset="0"/>
            </a:endParaRPr>
          </a:p>
        </p:txBody>
      </p:sp>
      <p:pic>
        <p:nvPicPr>
          <p:cNvPr id="76" name="Picture 2" descr="D:\presentations\Noisy Storage\EvilCatTransparen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7956376" y="764704"/>
            <a:ext cx="1006872" cy="1001812"/>
          </a:xfrm>
          <a:prstGeom prst="rect">
            <a:avLst/>
          </a:prstGeom>
          <a:noFill/>
        </p:spPr>
      </p:pic>
      <p:pic>
        <p:nvPicPr>
          <p:cNvPr id="3" name="Picture 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1841" y="2036917"/>
            <a:ext cx="171250" cy="2740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842476" cy="1083626"/>
          </a:xfrm>
          <a:prstGeom prst="rect">
            <a:avLst/>
          </a:prstGeom>
        </p:spPr>
      </p:pic>
      <p:sp>
        <p:nvSpPr>
          <p:cNvPr id="62" name="Line 7"/>
          <p:cNvSpPr>
            <a:spLocks noChangeShapeType="1"/>
          </p:cNvSpPr>
          <p:nvPr/>
        </p:nvSpPr>
        <p:spPr bwMode="auto">
          <a:xfrm flipH="1">
            <a:off x="1043608" y="3141663"/>
            <a:ext cx="2808312" cy="719385"/>
          </a:xfrm>
          <a:prstGeom prst="line">
            <a:avLst/>
          </a:prstGeom>
          <a:noFill/>
          <a:ln w="44450">
            <a:solidFill>
              <a:schemeClr val="bg1">
                <a:lumMod val="75000"/>
              </a:schemeClr>
            </a:solidFill>
            <a:prstDash val="sysDash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63" name="Arc 62"/>
          <p:cNvSpPr/>
          <p:nvPr/>
        </p:nvSpPr>
        <p:spPr>
          <a:xfrm>
            <a:off x="3635896" y="2796168"/>
            <a:ext cx="648072" cy="288032"/>
          </a:xfrm>
          <a:prstGeom prst="arc">
            <a:avLst>
              <a:gd name="adj1" fmla="val 16200000"/>
              <a:gd name="adj2" fmla="val 5908363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4" name="Line 38"/>
          <p:cNvSpPr>
            <a:spLocks noChangeShapeType="1"/>
          </p:cNvSpPr>
          <p:nvPr/>
        </p:nvSpPr>
        <p:spPr bwMode="auto">
          <a:xfrm rot="13500000">
            <a:off x="2281574" y="2971909"/>
            <a:ext cx="1014" cy="365749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DE"/>
          </a:p>
        </p:txBody>
      </p:sp>
      <p:grpSp>
        <p:nvGrpSpPr>
          <p:cNvPr id="65" name="Group 97"/>
          <p:cNvGrpSpPr/>
          <p:nvPr/>
        </p:nvGrpSpPr>
        <p:grpSpPr>
          <a:xfrm>
            <a:off x="1907704" y="2924944"/>
            <a:ext cx="457200" cy="564252"/>
            <a:chOff x="1018819" y="3721632"/>
            <a:chExt cx="719137" cy="8728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6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67" name="Text Box 21"/>
            <p:cNvSpPr txBox="1">
              <a:spLocks noChangeArrowheads="1"/>
            </p:cNvSpPr>
            <p:nvPr/>
          </p:nvSpPr>
          <p:spPr bwMode="auto">
            <a:xfrm>
              <a:off x="1110827" y="3721632"/>
              <a:ext cx="404147" cy="872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0" dirty="0" smtClean="0">
                  <a:cs typeface="Arial" charset="0"/>
                </a:rPr>
                <a:t>?</a:t>
              </a:r>
              <a:endParaRPr lang="de-CH" sz="2800" b="0" dirty="0">
                <a:cs typeface="Arial" charset="0"/>
              </a:endParaRPr>
            </a:p>
          </p:txBody>
        </p:sp>
      </p:grpSp>
      <p:sp>
        <p:nvSpPr>
          <p:cNvPr id="69" name="Line 7"/>
          <p:cNvSpPr>
            <a:spLocks noChangeShapeType="1"/>
          </p:cNvSpPr>
          <p:nvPr/>
        </p:nvSpPr>
        <p:spPr bwMode="auto">
          <a:xfrm>
            <a:off x="5436096" y="3197987"/>
            <a:ext cx="2736304" cy="792088"/>
          </a:xfrm>
          <a:prstGeom prst="line">
            <a:avLst/>
          </a:prstGeom>
          <a:noFill/>
          <a:ln w="44450">
            <a:solidFill>
              <a:schemeClr val="bg1">
                <a:lumMod val="75000"/>
              </a:schemeClr>
            </a:solidFill>
            <a:prstDash val="sysDash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70" name="Line 7"/>
          <p:cNvSpPr>
            <a:spLocks noChangeShapeType="1"/>
          </p:cNvSpPr>
          <p:nvPr/>
        </p:nvSpPr>
        <p:spPr bwMode="auto">
          <a:xfrm>
            <a:off x="4427984" y="2924944"/>
            <a:ext cx="864096" cy="216024"/>
          </a:xfrm>
          <a:prstGeom prst="line">
            <a:avLst/>
          </a:prstGeom>
          <a:noFill/>
          <a:ln w="28575">
            <a:solidFill>
              <a:schemeClr val="bg1">
                <a:lumMod val="75000"/>
              </a:schemeClr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71" name="Line 38"/>
          <p:cNvSpPr>
            <a:spLocks noChangeShapeType="1"/>
          </p:cNvSpPr>
          <p:nvPr/>
        </p:nvSpPr>
        <p:spPr bwMode="auto">
          <a:xfrm rot="13500000">
            <a:off x="7106110" y="3115925"/>
            <a:ext cx="1014" cy="365749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DE"/>
          </a:p>
        </p:txBody>
      </p:sp>
      <p:grpSp>
        <p:nvGrpSpPr>
          <p:cNvPr id="72" name="Group 97"/>
          <p:cNvGrpSpPr/>
          <p:nvPr/>
        </p:nvGrpSpPr>
        <p:grpSpPr>
          <a:xfrm>
            <a:off x="6948264" y="3068960"/>
            <a:ext cx="457200" cy="564252"/>
            <a:chOff x="1018819" y="3721632"/>
            <a:chExt cx="719137" cy="8728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3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74" name="Text Box 21"/>
            <p:cNvSpPr txBox="1">
              <a:spLocks noChangeArrowheads="1"/>
            </p:cNvSpPr>
            <p:nvPr/>
          </p:nvSpPr>
          <p:spPr bwMode="auto">
            <a:xfrm>
              <a:off x="1110827" y="3721632"/>
              <a:ext cx="404147" cy="872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0" dirty="0" smtClean="0">
                  <a:cs typeface="Arial" charset="0"/>
                </a:rPr>
                <a:t>?</a:t>
              </a:r>
              <a:endParaRPr lang="de-CH" sz="2800" b="0" dirty="0">
                <a:cs typeface="Arial" charset="0"/>
              </a:endParaRPr>
            </a:p>
          </p:txBody>
        </p:sp>
      </p:grpSp>
      <p:pic>
        <p:nvPicPr>
          <p:cNvPr id="6" name="Picture 5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3768" y="3645024"/>
            <a:ext cx="1092802" cy="27320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3645024"/>
            <a:ext cx="1092803" cy="27320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84" name="Group 83"/>
          <p:cNvGrpSpPr/>
          <p:nvPr/>
        </p:nvGrpSpPr>
        <p:grpSpPr>
          <a:xfrm>
            <a:off x="2051720" y="836712"/>
            <a:ext cx="4752528" cy="648072"/>
            <a:chOff x="4572000" y="3212976"/>
            <a:chExt cx="4752528" cy="648072"/>
          </a:xfrm>
        </p:grpSpPr>
        <p:sp>
          <p:nvSpPr>
            <p:cNvPr id="85" name="Oval 54"/>
            <p:cNvSpPr>
              <a:spLocks noChangeArrowheads="1"/>
            </p:cNvSpPr>
            <p:nvPr/>
          </p:nvSpPr>
          <p:spPr bwMode="auto">
            <a:xfrm rot="16200000">
              <a:off x="6624228" y="1160748"/>
              <a:ext cx="648072" cy="4752528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86" name="Group 172"/>
            <p:cNvGrpSpPr/>
            <p:nvPr/>
          </p:nvGrpSpPr>
          <p:grpSpPr>
            <a:xfrm>
              <a:off x="5652120" y="3284984"/>
              <a:ext cx="457692" cy="460694"/>
              <a:chOff x="3731760" y="2948800"/>
              <a:chExt cx="457692" cy="460694"/>
            </a:xfrm>
          </p:grpSpPr>
          <p:sp>
            <p:nvSpPr>
              <p:cNvPr id="93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4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5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6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7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87" name="Group 173"/>
            <p:cNvGrpSpPr/>
            <p:nvPr/>
          </p:nvGrpSpPr>
          <p:grpSpPr>
            <a:xfrm>
              <a:off x="7884368" y="3284984"/>
              <a:ext cx="457692" cy="460694"/>
              <a:chOff x="3731760" y="2948800"/>
              <a:chExt cx="457692" cy="460694"/>
            </a:xfrm>
          </p:grpSpPr>
          <p:sp>
            <p:nvSpPr>
              <p:cNvPr id="88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9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0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1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2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79" name="Group 78"/>
          <p:cNvGrpSpPr/>
          <p:nvPr/>
        </p:nvGrpSpPr>
        <p:grpSpPr>
          <a:xfrm>
            <a:off x="2051720" y="1412776"/>
            <a:ext cx="4752528" cy="648072"/>
            <a:chOff x="4572000" y="3212976"/>
            <a:chExt cx="4752528" cy="648072"/>
          </a:xfrm>
        </p:grpSpPr>
        <p:sp>
          <p:nvSpPr>
            <p:cNvPr id="80" name="Oval 54"/>
            <p:cNvSpPr>
              <a:spLocks noChangeArrowheads="1"/>
            </p:cNvSpPr>
            <p:nvPr/>
          </p:nvSpPr>
          <p:spPr bwMode="auto">
            <a:xfrm rot="16200000">
              <a:off x="6624228" y="1160748"/>
              <a:ext cx="648072" cy="4752528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81" name="Group 172"/>
            <p:cNvGrpSpPr/>
            <p:nvPr/>
          </p:nvGrpSpPr>
          <p:grpSpPr>
            <a:xfrm>
              <a:off x="5652120" y="3284984"/>
              <a:ext cx="457692" cy="460694"/>
              <a:chOff x="3731760" y="2948800"/>
              <a:chExt cx="457692" cy="460694"/>
            </a:xfrm>
          </p:grpSpPr>
          <p:sp>
            <p:nvSpPr>
              <p:cNvPr id="103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4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5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6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7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82" name="Group 173"/>
            <p:cNvGrpSpPr/>
            <p:nvPr/>
          </p:nvGrpSpPr>
          <p:grpSpPr>
            <a:xfrm>
              <a:off x="7884368" y="3284984"/>
              <a:ext cx="457692" cy="460694"/>
              <a:chOff x="3731760" y="2948800"/>
              <a:chExt cx="457692" cy="460694"/>
            </a:xfrm>
          </p:grpSpPr>
          <p:sp>
            <p:nvSpPr>
              <p:cNvPr id="83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9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0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1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2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108" name="Picture 2" descr="startrek-beam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36296" y="4114790"/>
            <a:ext cx="1800200" cy="2657439"/>
          </a:xfrm>
          <a:prstGeom prst="rect">
            <a:avLst/>
          </a:prstGeom>
          <a:noFill/>
        </p:spPr>
      </p:pic>
      <p:grpSp>
        <p:nvGrpSpPr>
          <p:cNvPr id="109" name="Group 97"/>
          <p:cNvGrpSpPr/>
          <p:nvPr/>
        </p:nvGrpSpPr>
        <p:grpSpPr>
          <a:xfrm>
            <a:off x="1882552" y="1628800"/>
            <a:ext cx="457200" cy="564252"/>
            <a:chOff x="1018819" y="3721632"/>
            <a:chExt cx="719137" cy="8728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0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11" name="Text Box 21"/>
            <p:cNvSpPr txBox="1">
              <a:spLocks noChangeArrowheads="1"/>
            </p:cNvSpPr>
            <p:nvPr/>
          </p:nvSpPr>
          <p:spPr bwMode="auto">
            <a:xfrm>
              <a:off x="1110827" y="3721632"/>
              <a:ext cx="404147" cy="872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0" dirty="0" smtClean="0">
                  <a:cs typeface="Arial" charset="0"/>
                </a:rPr>
                <a:t>?</a:t>
              </a:r>
              <a:endParaRPr lang="de-CH" sz="2800" b="0" dirty="0">
                <a:cs typeface="Arial" charset="0"/>
              </a:endParaRPr>
            </a:p>
          </p:txBody>
        </p:sp>
      </p:grpSp>
      <p:grpSp>
        <p:nvGrpSpPr>
          <p:cNvPr id="112" name="Group 97"/>
          <p:cNvGrpSpPr/>
          <p:nvPr/>
        </p:nvGrpSpPr>
        <p:grpSpPr>
          <a:xfrm>
            <a:off x="5364088" y="875497"/>
            <a:ext cx="457200" cy="564252"/>
            <a:chOff x="1018819" y="3721632"/>
            <a:chExt cx="719137" cy="8728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3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14" name="Text Box 21"/>
            <p:cNvSpPr txBox="1">
              <a:spLocks noChangeArrowheads="1"/>
            </p:cNvSpPr>
            <p:nvPr/>
          </p:nvSpPr>
          <p:spPr bwMode="auto">
            <a:xfrm>
              <a:off x="1110827" y="3721632"/>
              <a:ext cx="404147" cy="872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0" dirty="0" smtClean="0">
                  <a:cs typeface="Arial" charset="0"/>
                </a:rPr>
                <a:t>?</a:t>
              </a:r>
              <a:endParaRPr lang="de-CH" sz="2800" b="0" dirty="0">
                <a:cs typeface="Arial" charset="0"/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970012" y="692696"/>
            <a:ext cx="937692" cy="1849348"/>
            <a:chOff x="1041648" y="2276872"/>
            <a:chExt cx="937692" cy="1849348"/>
          </a:xfrm>
        </p:grpSpPr>
        <p:grpSp>
          <p:nvGrpSpPr>
            <p:cNvPr id="116" name="Group 10"/>
            <p:cNvGrpSpPr>
              <a:grpSpLocks/>
            </p:cNvGrpSpPr>
            <p:nvPr/>
          </p:nvGrpSpPr>
          <p:grpSpPr bwMode="auto">
            <a:xfrm>
              <a:off x="1043236" y="2348806"/>
              <a:ext cx="865187" cy="792162"/>
              <a:chOff x="2148" y="2341"/>
              <a:chExt cx="545" cy="499"/>
            </a:xfrm>
          </p:grpSpPr>
          <p:sp>
            <p:nvSpPr>
              <p:cNvPr id="120" name="Oval 11"/>
              <p:cNvSpPr>
                <a:spLocks noChangeArrowheads="1"/>
              </p:cNvSpPr>
              <p:nvPr/>
            </p:nvSpPr>
            <p:spPr bwMode="auto">
              <a:xfrm>
                <a:off x="2239" y="2432"/>
                <a:ext cx="363" cy="363"/>
              </a:xfrm>
              <a:prstGeom prst="ellipse">
                <a:avLst/>
              </a:prstGeom>
              <a:noFill/>
              <a:ln w="508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121" name="Rectangle 12"/>
              <p:cNvSpPr>
                <a:spLocks noChangeArrowheads="1"/>
              </p:cNvSpPr>
              <p:nvPr/>
            </p:nvSpPr>
            <p:spPr bwMode="auto">
              <a:xfrm>
                <a:off x="2148" y="2568"/>
                <a:ext cx="545" cy="272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122" name="Line 13"/>
              <p:cNvSpPr>
                <a:spLocks noChangeShapeType="1"/>
              </p:cNvSpPr>
              <p:nvPr/>
            </p:nvSpPr>
            <p:spPr bwMode="auto">
              <a:xfrm flipV="1">
                <a:off x="2420" y="2341"/>
                <a:ext cx="136" cy="1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  <p:sp>
          <p:nvSpPr>
            <p:cNvPr id="117" name="Rectangle 55"/>
            <p:cNvSpPr>
              <a:spLocks noChangeArrowheads="1"/>
            </p:cNvSpPr>
            <p:nvPr/>
          </p:nvSpPr>
          <p:spPr bwMode="auto">
            <a:xfrm>
              <a:off x="1041648" y="2276872"/>
              <a:ext cx="865188" cy="1824285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pic>
          <p:nvPicPr>
            <p:cNvPr id="118" name="Picture 4"/>
            <p:cNvPicPr>
              <a:picLocks noChangeAspect="1" noChangeArrowheads="1"/>
            </p:cNvPicPr>
            <p:nvPr/>
          </p:nvPicPr>
          <p:blipFill>
            <a:blip r:embed="rId14" cstate="print"/>
            <a:srcRect l="25971" t="1606" r="25971" b="56540"/>
            <a:stretch>
              <a:fillRect/>
            </a:stretch>
          </p:blipFill>
          <p:spPr bwMode="auto">
            <a:xfrm>
              <a:off x="1100004" y="2780928"/>
              <a:ext cx="760585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9" name="Content Placeholder 1"/>
            <p:cNvSpPr txBox="1">
              <a:spLocks/>
            </p:cNvSpPr>
            <p:nvPr/>
          </p:nvSpPr>
          <p:spPr>
            <a:xfrm>
              <a:off x="1115244" y="3694172"/>
              <a:ext cx="864096" cy="432048"/>
            </a:xfrm>
            <a:prstGeom prst="rect">
              <a:avLst/>
            </a:prstGeom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accent1"/>
                </a:buClr>
                <a:buSzPct val="65000"/>
                <a:defRPr/>
              </a:pPr>
              <a:r>
                <a:rPr lang="de-CH" sz="2000" noProof="0" dirty="0" smtClean="0">
                  <a:cs typeface="Arial" charset="0"/>
                </a:rPr>
                <a:t>[</a:t>
              </a:r>
              <a:r>
                <a:rPr lang="en-US" sz="2000" dirty="0" smtClean="0">
                  <a:cs typeface="Arial" charset="0"/>
                </a:rPr>
                <a:t>Bell]</a:t>
              </a:r>
            </a:p>
          </p:txBody>
        </p:sp>
      </p:grpSp>
      <p:cxnSp>
        <p:nvCxnSpPr>
          <p:cNvPr id="123" name="Curved Connector 122"/>
          <p:cNvCxnSpPr/>
          <p:nvPr/>
        </p:nvCxnSpPr>
        <p:spPr>
          <a:xfrm rot="10800000" flipV="1">
            <a:off x="2123728" y="1124744"/>
            <a:ext cx="936104" cy="504056"/>
          </a:xfrm>
          <a:prstGeom prst="curvedConnector3">
            <a:avLst>
              <a:gd name="adj1" fmla="val 99435"/>
            </a:avLst>
          </a:prstGeom>
          <a:ln w="34925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2" name="Arc 131"/>
          <p:cNvSpPr/>
          <p:nvPr/>
        </p:nvSpPr>
        <p:spPr bwMode="auto">
          <a:xfrm rot="10800000" flipH="1">
            <a:off x="5766792" y="1087016"/>
            <a:ext cx="533400" cy="685800"/>
          </a:xfrm>
          <a:prstGeom prst="arc">
            <a:avLst>
              <a:gd name="adj1" fmla="val 16200000"/>
              <a:gd name="adj2" fmla="val 5925416"/>
            </a:avLst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133" name="Group 97"/>
          <p:cNvGrpSpPr/>
          <p:nvPr/>
        </p:nvGrpSpPr>
        <p:grpSpPr>
          <a:xfrm>
            <a:off x="3131840" y="1457811"/>
            <a:ext cx="457200" cy="564252"/>
            <a:chOff x="1018819" y="3721632"/>
            <a:chExt cx="719137" cy="8728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4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35" name="Text Box 21"/>
            <p:cNvSpPr txBox="1">
              <a:spLocks noChangeArrowheads="1"/>
            </p:cNvSpPr>
            <p:nvPr/>
          </p:nvSpPr>
          <p:spPr bwMode="auto">
            <a:xfrm>
              <a:off x="1110827" y="3721632"/>
              <a:ext cx="404147" cy="872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0" dirty="0" smtClean="0">
                  <a:cs typeface="Arial" charset="0"/>
                </a:rPr>
                <a:t>?</a:t>
              </a:r>
              <a:endParaRPr lang="de-CH" sz="2800" b="0" dirty="0">
                <a:cs typeface="Arial" charset="0"/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6946676" y="620688"/>
            <a:ext cx="937692" cy="1849348"/>
            <a:chOff x="1041648" y="2276872"/>
            <a:chExt cx="937692" cy="1849348"/>
          </a:xfrm>
        </p:grpSpPr>
        <p:grpSp>
          <p:nvGrpSpPr>
            <p:cNvPr id="125" name="Group 10"/>
            <p:cNvGrpSpPr>
              <a:grpSpLocks/>
            </p:cNvGrpSpPr>
            <p:nvPr/>
          </p:nvGrpSpPr>
          <p:grpSpPr bwMode="auto">
            <a:xfrm>
              <a:off x="1043236" y="2348806"/>
              <a:ext cx="865187" cy="792162"/>
              <a:chOff x="2148" y="2341"/>
              <a:chExt cx="545" cy="499"/>
            </a:xfrm>
          </p:grpSpPr>
          <p:sp>
            <p:nvSpPr>
              <p:cNvPr id="129" name="Oval 11"/>
              <p:cNvSpPr>
                <a:spLocks noChangeArrowheads="1"/>
              </p:cNvSpPr>
              <p:nvPr/>
            </p:nvSpPr>
            <p:spPr bwMode="auto">
              <a:xfrm>
                <a:off x="2239" y="2432"/>
                <a:ext cx="363" cy="363"/>
              </a:xfrm>
              <a:prstGeom prst="ellipse">
                <a:avLst/>
              </a:prstGeom>
              <a:noFill/>
              <a:ln w="508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130" name="Rectangle 12"/>
              <p:cNvSpPr>
                <a:spLocks noChangeArrowheads="1"/>
              </p:cNvSpPr>
              <p:nvPr/>
            </p:nvSpPr>
            <p:spPr bwMode="auto">
              <a:xfrm>
                <a:off x="2148" y="2568"/>
                <a:ext cx="545" cy="272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131" name="Line 13"/>
              <p:cNvSpPr>
                <a:spLocks noChangeShapeType="1"/>
              </p:cNvSpPr>
              <p:nvPr/>
            </p:nvSpPr>
            <p:spPr bwMode="auto">
              <a:xfrm flipV="1">
                <a:off x="2420" y="2341"/>
                <a:ext cx="136" cy="1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  <p:sp>
          <p:nvSpPr>
            <p:cNvPr id="126" name="Rectangle 55"/>
            <p:cNvSpPr>
              <a:spLocks noChangeArrowheads="1"/>
            </p:cNvSpPr>
            <p:nvPr/>
          </p:nvSpPr>
          <p:spPr bwMode="auto">
            <a:xfrm>
              <a:off x="1041648" y="2276872"/>
              <a:ext cx="865188" cy="1824285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pic>
          <p:nvPicPr>
            <p:cNvPr id="127" name="Picture 4"/>
            <p:cNvPicPr>
              <a:picLocks noChangeAspect="1" noChangeArrowheads="1"/>
            </p:cNvPicPr>
            <p:nvPr/>
          </p:nvPicPr>
          <p:blipFill>
            <a:blip r:embed="rId14" cstate="print"/>
            <a:srcRect l="25971" t="1606" r="25971" b="56540"/>
            <a:stretch>
              <a:fillRect/>
            </a:stretch>
          </p:blipFill>
          <p:spPr bwMode="auto">
            <a:xfrm>
              <a:off x="1100004" y="2780928"/>
              <a:ext cx="760585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8" name="Content Placeholder 1"/>
            <p:cNvSpPr txBox="1">
              <a:spLocks/>
            </p:cNvSpPr>
            <p:nvPr/>
          </p:nvSpPr>
          <p:spPr>
            <a:xfrm>
              <a:off x="1115244" y="3694172"/>
              <a:ext cx="864096" cy="432048"/>
            </a:xfrm>
            <a:prstGeom prst="rect">
              <a:avLst/>
            </a:prstGeom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accent1"/>
                </a:buClr>
                <a:buSzPct val="65000"/>
                <a:defRPr/>
              </a:pPr>
              <a:r>
                <a:rPr lang="de-CH" sz="2000" noProof="0" dirty="0" smtClean="0">
                  <a:cs typeface="Arial" charset="0"/>
                </a:rPr>
                <a:t>[</a:t>
              </a:r>
              <a:r>
                <a:rPr lang="en-US" sz="2000" dirty="0" smtClean="0">
                  <a:cs typeface="Arial" charset="0"/>
                </a:rPr>
                <a:t>Bell]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281420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uiExpand="1" build="p"/>
      <p:bldP spid="13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No-Go Theorem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57298"/>
            <a:ext cx="8712968" cy="4929222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dirty="0" smtClean="0">
                <a:cs typeface="Arial" charset="0"/>
              </a:rPr>
              <a:t>Any position-verification protocol </a:t>
            </a:r>
            <a:r>
              <a:rPr lang="en-US" dirty="0" smtClean="0">
                <a:solidFill>
                  <a:srgbClr val="0000FF"/>
                </a:solidFill>
                <a:cs typeface="Arial" charset="0"/>
              </a:rPr>
              <a:t>can be broken </a:t>
            </a:r>
            <a:r>
              <a:rPr lang="en-US" dirty="0" smtClean="0">
                <a:cs typeface="Arial" charset="0"/>
              </a:rPr>
              <a:t>using an exponential number of entangled </a:t>
            </a:r>
            <a:r>
              <a:rPr lang="en-US" dirty="0" err="1" smtClean="0">
                <a:cs typeface="Arial" charset="0"/>
              </a:rPr>
              <a:t>qubits</a:t>
            </a:r>
            <a:r>
              <a:rPr lang="en-US" dirty="0" smtClean="0">
                <a:cs typeface="Arial" charset="0"/>
              </a:rPr>
              <a:t>.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dirty="0" smtClean="0">
              <a:solidFill>
                <a:srgbClr val="FF0000"/>
              </a:solidFill>
              <a:cs typeface="Arial" charset="0"/>
            </a:endParaRP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dirty="0" smtClean="0">
                <a:solidFill>
                  <a:srgbClr val="0000FF"/>
                </a:solidFill>
                <a:cs typeface="Arial" charset="0"/>
              </a:rPr>
              <a:t>Question:</a:t>
            </a:r>
            <a:r>
              <a:rPr lang="en-US" dirty="0" smtClean="0">
                <a:cs typeface="Arial" charset="0"/>
              </a:rPr>
              <a:t> Are so many quantum resources really necessary? 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dirty="0" smtClean="0">
              <a:cs typeface="Arial" charset="0"/>
            </a:endParaRP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dirty="0" smtClean="0">
                <a:cs typeface="Arial" charset="0"/>
              </a:rPr>
              <a:t>Does there exist a protocol such that:</a:t>
            </a:r>
          </a:p>
          <a:p>
            <a:pPr marL="8001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srgbClr val="0000FF"/>
                </a:solidFill>
                <a:cs typeface="Arial" charset="0"/>
              </a:rPr>
              <a:t>honest</a:t>
            </a:r>
            <a:r>
              <a:rPr lang="en-US" sz="2800" dirty="0">
                <a:cs typeface="Arial" charset="0"/>
              </a:rPr>
              <a:t> </a:t>
            </a:r>
            <a:r>
              <a:rPr lang="en-US" sz="2800" dirty="0" err="1">
                <a:cs typeface="Arial" charset="0"/>
              </a:rPr>
              <a:t>prover</a:t>
            </a:r>
            <a:r>
              <a:rPr lang="en-US" sz="2800" dirty="0">
                <a:cs typeface="Arial" charset="0"/>
              </a:rPr>
              <a:t> and verifiers </a:t>
            </a:r>
            <a:r>
              <a:rPr lang="en-US" sz="2800" dirty="0" smtClean="0">
                <a:cs typeface="Arial" charset="0"/>
              </a:rPr>
              <a:t>are efficient, but</a:t>
            </a:r>
            <a:endParaRPr lang="en-US" sz="2800" dirty="0">
              <a:cs typeface="Arial" charset="0"/>
            </a:endParaRPr>
          </a:p>
          <a:p>
            <a:pPr marL="8001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 smtClean="0">
                <a:cs typeface="Arial" charset="0"/>
              </a:rPr>
              <a:t>any </a:t>
            </a:r>
            <a:r>
              <a:rPr lang="en-US" sz="2800" dirty="0" smtClean="0">
                <a:solidFill>
                  <a:srgbClr val="0000FF"/>
                </a:solidFill>
                <a:cs typeface="Arial" charset="0"/>
              </a:rPr>
              <a:t>attack</a:t>
            </a:r>
            <a:r>
              <a:rPr lang="en-US" sz="2800" dirty="0" smtClean="0">
                <a:cs typeface="Arial" charset="0"/>
              </a:rPr>
              <a:t> requires lots of entanglement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0784" y="3933056"/>
            <a:ext cx="1925712" cy="22406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7544" y="836712"/>
            <a:ext cx="8412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dirty="0" smtClean="0">
                <a:cs typeface="Arial" charset="0"/>
                <a:hlinkClick r:id="rId3"/>
              </a:rPr>
              <a:t>[</a:t>
            </a:r>
            <a:r>
              <a:rPr lang="nl-NL" dirty="0">
                <a:cs typeface="Arial" charset="0"/>
                <a:hlinkClick r:id="rId3"/>
              </a:rPr>
              <a:t>Buhrman, Chandran, Fehr, Gelles, Goyal, Ostrovsky, Schaffner 2010</a:t>
            </a:r>
            <a:r>
              <a:rPr lang="en-US" dirty="0" smtClean="0">
                <a:cs typeface="Arial" charset="0"/>
                <a:hlinkClick r:id="rId3"/>
              </a:rPr>
              <a:t>]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smtClean="0">
                <a:cs typeface="Arial" charset="0"/>
                <a:hlinkClick r:id="rId4"/>
              </a:rPr>
              <a:t>[</a:t>
            </a:r>
            <a:r>
              <a:rPr lang="en-US" dirty="0" err="1" smtClean="0">
                <a:cs typeface="Arial" charset="0"/>
                <a:hlinkClick r:id="rId4"/>
              </a:rPr>
              <a:t>Beigi</a:t>
            </a:r>
            <a:r>
              <a:rPr lang="en-US" dirty="0" smtClean="0">
                <a:cs typeface="Arial" charset="0"/>
                <a:hlinkClick r:id="rId4"/>
              </a:rPr>
              <a:t> Koenig 2011]</a:t>
            </a:r>
            <a:endParaRPr lang="en-US" dirty="0">
              <a:cs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499992" y="2348880"/>
            <a:ext cx="4752528" cy="648072"/>
            <a:chOff x="4572000" y="3212976"/>
            <a:chExt cx="4752528" cy="648072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auto">
            <a:xfrm rot="16200000">
              <a:off x="6624228" y="1160748"/>
              <a:ext cx="648072" cy="4752528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8" name="Group 172"/>
            <p:cNvGrpSpPr/>
            <p:nvPr/>
          </p:nvGrpSpPr>
          <p:grpSpPr>
            <a:xfrm>
              <a:off x="5652120" y="3284984"/>
              <a:ext cx="457692" cy="460694"/>
              <a:chOff x="3731760" y="2948800"/>
              <a:chExt cx="457692" cy="460694"/>
            </a:xfrm>
          </p:grpSpPr>
          <p:sp>
            <p:nvSpPr>
              <p:cNvPr id="15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6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7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8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9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9" name="Group 173"/>
            <p:cNvGrpSpPr/>
            <p:nvPr/>
          </p:nvGrpSpPr>
          <p:grpSpPr>
            <a:xfrm>
              <a:off x="7884368" y="3284984"/>
              <a:ext cx="457692" cy="460694"/>
              <a:chOff x="3731760" y="2948800"/>
              <a:chExt cx="457692" cy="460694"/>
            </a:xfrm>
          </p:grpSpPr>
          <p:sp>
            <p:nvSpPr>
              <p:cNvPr id="10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2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3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4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sp>
        <p:nvSpPr>
          <p:cNvPr id="20" name="Rectangle 19"/>
          <p:cNvSpPr/>
          <p:nvPr/>
        </p:nvSpPr>
        <p:spPr>
          <a:xfrm>
            <a:off x="323528" y="6156012"/>
            <a:ext cx="8802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dirty="0">
                <a:cs typeface="Arial" charset="0"/>
              </a:rPr>
              <a:t>see </a:t>
            </a:r>
            <a:r>
              <a:rPr lang="en-US" dirty="0">
                <a:cs typeface="Arial" charset="0"/>
                <a:hlinkClick r:id="rId5"/>
              </a:rPr>
              <a:t>http://homepages.cwi.nl/~schaffne/</a:t>
            </a:r>
            <a:r>
              <a:rPr lang="en-US" dirty="0" smtClean="0">
                <a:cs typeface="Arial" charset="0"/>
                <a:hlinkClick r:id="rId5"/>
              </a:rPr>
              <a:t>positionbasedqcrypto.php</a:t>
            </a:r>
            <a:r>
              <a:rPr lang="en-US" dirty="0" smtClean="0">
                <a:cs typeface="Arial" charset="0"/>
              </a:rPr>
              <a:t> for recent developments </a:t>
            </a:r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10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928694"/>
          </a:xfrm>
        </p:spPr>
        <p:txBody>
          <a:bodyPr/>
          <a:lstStyle/>
          <a:p>
            <a:r>
              <a:rPr lang="en-US" sz="4000" dirty="0"/>
              <a:t>What </a:t>
            </a:r>
            <a:r>
              <a:rPr lang="en-US" sz="4000" dirty="0" smtClean="0"/>
              <a:t>Have You Learned from </a:t>
            </a:r>
            <a:r>
              <a:rPr lang="en-US" sz="4000" dirty="0"/>
              <a:t>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1520" y="764704"/>
            <a:ext cx="7848872" cy="568863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 smtClean="0"/>
              <a:t>Quantum Mechanics</a:t>
            </a:r>
          </a:p>
          <a:p>
            <a:pPr marL="800100" lvl="1" indent="-342900">
              <a:lnSpc>
                <a:spcPct val="200000"/>
              </a:lnSpc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 err="1" smtClean="0">
                <a:solidFill>
                  <a:prstClr val="black"/>
                </a:solidFill>
                <a:cs typeface="Arial" charset="0"/>
                <a:hlinkClick r:id="rId6"/>
              </a:rPr>
              <a:t>Qubits</a:t>
            </a:r>
            <a:endParaRPr lang="en-US" sz="2800" dirty="0" smtClean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lnSpc>
                <a:spcPct val="200000"/>
              </a:lnSpc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endParaRPr lang="en-US" sz="2800" dirty="0" smtClean="0">
              <a:solidFill>
                <a:prstClr val="black"/>
              </a:solidFill>
              <a:cs typeface="Arial" charset="0"/>
              <a:hlinkClick r:id="rId7"/>
            </a:endParaRPr>
          </a:p>
          <a:p>
            <a:pPr marL="800100" lvl="1" indent="-342900">
              <a:lnSpc>
                <a:spcPct val="200000"/>
              </a:lnSpc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 smtClean="0">
                <a:solidFill>
                  <a:prstClr val="black"/>
                </a:solidFill>
                <a:cs typeface="Arial" charset="0"/>
                <a:hlinkClick r:id="rId7"/>
              </a:rPr>
              <a:t>No-cloning</a:t>
            </a:r>
            <a:endParaRPr lang="en-US" sz="2800" dirty="0" smtClean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lnSpc>
                <a:spcPct val="200000"/>
              </a:lnSpc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 smtClean="0">
                <a:solidFill>
                  <a:prstClr val="black"/>
                </a:solidFill>
                <a:cs typeface="Arial" charset="0"/>
                <a:hlinkClick r:id="rId8"/>
              </a:rPr>
              <a:t>Entanglement</a:t>
            </a:r>
            <a:endParaRPr lang="en-US" sz="2800" dirty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lnSpc>
                <a:spcPct val="200000"/>
              </a:lnSpc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 smtClean="0">
                <a:solidFill>
                  <a:prstClr val="black"/>
                </a:solidFill>
                <a:cs typeface="Arial" charset="0"/>
                <a:hlinkClick r:id="rId9"/>
              </a:rPr>
              <a:t>Quantum Teleportation</a:t>
            </a:r>
            <a:endParaRPr lang="en-US" sz="2800" dirty="0" smtClean="0">
              <a:solidFill>
                <a:prstClr val="black"/>
              </a:solidFill>
              <a:cs typeface="Arial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915816" y="1556792"/>
            <a:ext cx="2594726" cy="1080120"/>
            <a:chOff x="971600" y="4077072"/>
            <a:chExt cx="2594726" cy="1080120"/>
          </a:xfrm>
        </p:grpSpPr>
        <p:grpSp>
          <p:nvGrpSpPr>
            <p:cNvPr id="28" name="Group 28"/>
            <p:cNvGrpSpPr/>
            <p:nvPr/>
          </p:nvGrpSpPr>
          <p:grpSpPr>
            <a:xfrm>
              <a:off x="971600" y="4653136"/>
              <a:ext cx="457692" cy="460694"/>
              <a:chOff x="4214810" y="2000240"/>
              <a:chExt cx="457692" cy="460694"/>
            </a:xfrm>
          </p:grpSpPr>
          <p:sp>
            <p:nvSpPr>
              <p:cNvPr id="43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2483768" y="4696498"/>
              <a:ext cx="457692" cy="460694"/>
              <a:chOff x="4214810" y="2000240"/>
              <a:chExt cx="457692" cy="460694"/>
            </a:xfrm>
          </p:grpSpPr>
          <p:sp>
            <p:nvSpPr>
              <p:cNvPr id="4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pic>
          <p:nvPicPr>
            <p:cNvPr id="30" name="Picture 29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547664" y="4725144"/>
              <a:ext cx="579184" cy="374525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1" name="Picture 30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987824" y="4725144"/>
              <a:ext cx="578502" cy="374084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2" name="Picture 31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547664" y="4149080"/>
              <a:ext cx="579867" cy="409800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3" name="Picture 32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984704" y="4149080"/>
              <a:ext cx="579184" cy="409317"/>
            </a:xfrm>
            <a:prstGeom prst="rect">
              <a:avLst/>
            </a:prstGeom>
            <a:noFill/>
            <a:ln/>
            <a:effectLst/>
          </p:spPr>
        </p:pic>
        <p:grpSp>
          <p:nvGrpSpPr>
            <p:cNvPr id="34" name="Group 28"/>
            <p:cNvGrpSpPr/>
            <p:nvPr/>
          </p:nvGrpSpPr>
          <p:grpSpPr>
            <a:xfrm>
              <a:off x="2483768" y="4077072"/>
              <a:ext cx="457692" cy="460694"/>
              <a:chOff x="4214810" y="2000240"/>
              <a:chExt cx="457692" cy="460694"/>
            </a:xfrm>
          </p:grpSpPr>
          <p:sp>
            <p:nvSpPr>
              <p:cNvPr id="38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9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971600" y="4077072"/>
              <a:ext cx="457692" cy="460694"/>
              <a:chOff x="7597837" y="2707419"/>
              <a:chExt cx="457692" cy="460694"/>
            </a:xfrm>
          </p:grpSpPr>
          <p:sp>
            <p:nvSpPr>
              <p:cNvPr id="36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45" name="Picture 2" descr="startrek-beam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72200" y="2898478"/>
            <a:ext cx="2592288" cy="3826712"/>
          </a:xfrm>
          <a:prstGeom prst="rect">
            <a:avLst/>
          </a:prstGeom>
          <a:noFill/>
        </p:spPr>
      </p:pic>
      <p:grpSp>
        <p:nvGrpSpPr>
          <p:cNvPr id="57" name="Group 56"/>
          <p:cNvGrpSpPr/>
          <p:nvPr/>
        </p:nvGrpSpPr>
        <p:grpSpPr>
          <a:xfrm>
            <a:off x="3059832" y="4725144"/>
            <a:ext cx="3528392" cy="648072"/>
            <a:chOff x="2699792" y="1844824"/>
            <a:chExt cx="3528392" cy="648072"/>
          </a:xfrm>
        </p:grpSpPr>
        <p:sp>
          <p:nvSpPr>
            <p:cNvPr id="58" name="Oval 54"/>
            <p:cNvSpPr>
              <a:spLocks noChangeArrowheads="1"/>
            </p:cNvSpPr>
            <p:nvPr/>
          </p:nvSpPr>
          <p:spPr bwMode="auto">
            <a:xfrm rot="16200000">
              <a:off x="4139952" y="404664"/>
              <a:ext cx="648072" cy="3528392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59" name="Group 172"/>
            <p:cNvGrpSpPr/>
            <p:nvPr/>
          </p:nvGrpSpPr>
          <p:grpSpPr>
            <a:xfrm>
              <a:off x="3394228" y="1916832"/>
              <a:ext cx="457692" cy="460694"/>
              <a:chOff x="3731760" y="2948800"/>
              <a:chExt cx="457692" cy="460694"/>
            </a:xfrm>
          </p:grpSpPr>
          <p:sp>
            <p:nvSpPr>
              <p:cNvPr id="66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7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68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69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70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60" name="Group 173"/>
            <p:cNvGrpSpPr/>
            <p:nvPr/>
          </p:nvGrpSpPr>
          <p:grpSpPr>
            <a:xfrm>
              <a:off x="5004048" y="1916832"/>
              <a:ext cx="457692" cy="460694"/>
              <a:chOff x="3731760" y="2948800"/>
              <a:chExt cx="457692" cy="460694"/>
            </a:xfrm>
          </p:grpSpPr>
          <p:sp>
            <p:nvSpPr>
              <p:cNvPr id="61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2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63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64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65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2915816" y="3284984"/>
            <a:ext cx="3096344" cy="1368152"/>
            <a:chOff x="2915816" y="3284984"/>
            <a:chExt cx="3096344" cy="1368152"/>
          </a:xfrm>
        </p:grpSpPr>
        <p:pic>
          <p:nvPicPr>
            <p:cNvPr id="46" name="Picture 9" descr="dolly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059832" y="3284984"/>
              <a:ext cx="1368152" cy="1258766"/>
            </a:xfrm>
            <a:prstGeom prst="rect">
              <a:avLst/>
            </a:prstGeom>
            <a:noFill/>
          </p:spPr>
        </p:pic>
        <p:pic>
          <p:nvPicPr>
            <p:cNvPr id="78" name="Picture 9" descr="dolly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499992" y="3284984"/>
              <a:ext cx="1368152" cy="1258766"/>
            </a:xfrm>
            <a:prstGeom prst="rect">
              <a:avLst/>
            </a:prstGeom>
            <a:noFill/>
          </p:spPr>
        </p:pic>
        <p:grpSp>
          <p:nvGrpSpPr>
            <p:cNvPr id="47" name="Group 74"/>
            <p:cNvGrpSpPr/>
            <p:nvPr/>
          </p:nvGrpSpPr>
          <p:grpSpPr>
            <a:xfrm>
              <a:off x="2915816" y="3284984"/>
              <a:ext cx="3096344" cy="1368152"/>
              <a:chOff x="2809127" y="3501009"/>
              <a:chExt cx="3326202" cy="2232248"/>
            </a:xfrm>
          </p:grpSpPr>
          <p:sp>
            <p:nvSpPr>
              <p:cNvPr id="48" name="Line 150"/>
              <p:cNvSpPr>
                <a:spLocks noChangeShapeType="1"/>
              </p:cNvSpPr>
              <p:nvPr/>
            </p:nvSpPr>
            <p:spPr bwMode="auto">
              <a:xfrm flipH="1">
                <a:off x="2875934" y="3554362"/>
                <a:ext cx="3259394" cy="215326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49" name="Line 150"/>
              <p:cNvSpPr>
                <a:spLocks noChangeShapeType="1"/>
              </p:cNvSpPr>
              <p:nvPr/>
            </p:nvSpPr>
            <p:spPr bwMode="auto">
              <a:xfrm>
                <a:off x="2809127" y="3501009"/>
                <a:ext cx="3326202" cy="223224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6988141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928694"/>
          </a:xfrm>
        </p:spPr>
        <p:txBody>
          <a:bodyPr/>
          <a:lstStyle/>
          <a:p>
            <a:r>
              <a:rPr lang="en-US" sz="4000" dirty="0"/>
              <a:t>What </a:t>
            </a:r>
            <a:r>
              <a:rPr lang="en-US" sz="4000" dirty="0" smtClean="0"/>
              <a:t>Have You Learned from </a:t>
            </a:r>
            <a:r>
              <a:rPr lang="en-US" sz="4000" dirty="0"/>
              <a:t>this Talk?</a:t>
            </a:r>
            <a:endParaRPr lang="de-DE" sz="40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1907704" y="6165304"/>
            <a:ext cx="5040560" cy="648072"/>
            <a:chOff x="3131840" y="4725144"/>
            <a:chExt cx="5040560" cy="648072"/>
          </a:xfrm>
        </p:grpSpPr>
        <p:sp>
          <p:nvSpPr>
            <p:cNvPr id="26" name="Oval 54"/>
            <p:cNvSpPr>
              <a:spLocks noChangeArrowheads="1"/>
            </p:cNvSpPr>
            <p:nvPr/>
          </p:nvSpPr>
          <p:spPr bwMode="auto">
            <a:xfrm rot="16200000">
              <a:off x="5328084" y="2528900"/>
              <a:ext cx="648072" cy="504056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27" name="Group 172"/>
            <p:cNvGrpSpPr/>
            <p:nvPr/>
          </p:nvGrpSpPr>
          <p:grpSpPr>
            <a:xfrm>
              <a:off x="4067944" y="4797152"/>
              <a:ext cx="457692" cy="460694"/>
              <a:chOff x="3731760" y="2948800"/>
              <a:chExt cx="457692" cy="460694"/>
            </a:xfrm>
          </p:grpSpPr>
          <p:sp>
            <p:nvSpPr>
              <p:cNvPr id="34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5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6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7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8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8" name="Group 173"/>
            <p:cNvGrpSpPr/>
            <p:nvPr/>
          </p:nvGrpSpPr>
          <p:grpSpPr>
            <a:xfrm>
              <a:off x="6876256" y="4797152"/>
              <a:ext cx="457692" cy="460694"/>
              <a:chOff x="3731760" y="2948800"/>
              <a:chExt cx="457692" cy="460694"/>
            </a:xfrm>
          </p:grpSpPr>
          <p:sp>
            <p:nvSpPr>
              <p:cNvPr id="29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0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1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3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sp>
        <p:nvSpPr>
          <p:cNvPr id="39" name="Rectangle 3"/>
          <p:cNvSpPr txBox="1">
            <a:spLocks noChangeArrowheads="1"/>
          </p:cNvSpPr>
          <p:nvPr/>
        </p:nvSpPr>
        <p:spPr>
          <a:xfrm>
            <a:off x="251520" y="3573016"/>
            <a:ext cx="7848872" cy="7920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 smtClean="0">
                <a:hlinkClick r:id="rId2"/>
              </a:rPr>
              <a:t>Position-Based Cryptography</a:t>
            </a:r>
            <a:endParaRPr lang="fr-CH" sz="3300" dirty="0" smtClean="0"/>
          </a:p>
          <a:p>
            <a:pPr lvl="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defRPr/>
            </a:pPr>
            <a:endParaRPr lang="fr-CH" sz="3300" dirty="0" smtClean="0"/>
          </a:p>
        </p:txBody>
      </p:sp>
      <p:grpSp>
        <p:nvGrpSpPr>
          <p:cNvPr id="40" name="Group 39"/>
          <p:cNvGrpSpPr/>
          <p:nvPr/>
        </p:nvGrpSpPr>
        <p:grpSpPr>
          <a:xfrm>
            <a:off x="539552" y="4293096"/>
            <a:ext cx="7992890" cy="1872209"/>
            <a:chOff x="683566" y="4221087"/>
            <a:chExt cx="7992890" cy="1872209"/>
          </a:xfrm>
        </p:grpSpPr>
        <p:sp>
          <p:nvSpPr>
            <p:cNvPr id="41" name="Line 7"/>
            <p:cNvSpPr>
              <a:spLocks noChangeShapeType="1"/>
            </p:cNvSpPr>
            <p:nvPr/>
          </p:nvSpPr>
          <p:spPr bwMode="auto">
            <a:xfrm>
              <a:off x="1043607" y="5949279"/>
              <a:ext cx="7272808" cy="0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grpSp>
          <p:nvGrpSpPr>
            <p:cNvPr id="42" name="Group 33"/>
            <p:cNvGrpSpPr/>
            <p:nvPr/>
          </p:nvGrpSpPr>
          <p:grpSpPr>
            <a:xfrm>
              <a:off x="683566" y="4221087"/>
              <a:ext cx="1313252" cy="1869077"/>
              <a:chOff x="-773535" y="87118"/>
              <a:chExt cx="1776752" cy="2528752"/>
            </a:xfrm>
          </p:grpSpPr>
          <p:sp>
            <p:nvSpPr>
              <p:cNvPr id="49" name="Line 7"/>
              <p:cNvSpPr>
                <a:spLocks noChangeShapeType="1"/>
              </p:cNvSpPr>
              <p:nvPr/>
            </p:nvSpPr>
            <p:spPr bwMode="auto">
              <a:xfrm>
                <a:off x="103268" y="2230416"/>
                <a:ext cx="0" cy="385454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prstDash val="solid"/>
                <a:round/>
                <a:headEnd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 dirty="0"/>
              </a:p>
            </p:txBody>
          </p:sp>
          <p:pic>
            <p:nvPicPr>
              <p:cNvPr id="50" name="Picture 49" descr="AliceBlue.eps"/>
              <p:cNvPicPr>
                <a:picLocks noChangeAspect="1"/>
              </p:cNvPicPr>
              <p:nvPr/>
            </p:nvPicPr>
            <p:blipFill>
              <a:blip r:embed="rId3" cstate="print"/>
              <a:srcRect b="23529"/>
              <a:stretch>
                <a:fillRect/>
              </a:stretch>
            </p:blipFill>
            <p:spPr>
              <a:xfrm>
                <a:off x="-773535" y="87118"/>
                <a:ext cx="1776752" cy="2001808"/>
              </a:xfrm>
              <a:prstGeom prst="rect">
                <a:avLst/>
              </a:prstGeom>
            </p:spPr>
          </p:pic>
        </p:grpSp>
        <p:grpSp>
          <p:nvGrpSpPr>
            <p:cNvPr id="43" name="Group 35"/>
            <p:cNvGrpSpPr/>
            <p:nvPr/>
          </p:nvGrpSpPr>
          <p:grpSpPr>
            <a:xfrm>
              <a:off x="7380310" y="4221087"/>
              <a:ext cx="1296146" cy="1869077"/>
              <a:chOff x="8222980" y="87118"/>
              <a:chExt cx="1753611" cy="2528752"/>
            </a:xfrm>
          </p:grpSpPr>
          <p:sp>
            <p:nvSpPr>
              <p:cNvPr id="47" name="Line 7"/>
              <p:cNvSpPr>
                <a:spLocks noChangeShapeType="1"/>
              </p:cNvSpPr>
              <p:nvPr/>
            </p:nvSpPr>
            <p:spPr bwMode="auto">
              <a:xfrm>
                <a:off x="9002362" y="2230416"/>
                <a:ext cx="0" cy="385454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prstDash val="solid"/>
                <a:round/>
                <a:headEnd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 dirty="0"/>
              </a:p>
            </p:txBody>
          </p:sp>
          <p:pic>
            <p:nvPicPr>
              <p:cNvPr id="48" name="Picture 47" descr="AliceBlue.eps"/>
              <p:cNvPicPr>
                <a:picLocks noChangeAspect="1"/>
              </p:cNvPicPr>
              <p:nvPr/>
            </p:nvPicPr>
            <p:blipFill>
              <a:blip r:embed="rId4" cstate="print"/>
              <a:srcRect b="22520"/>
              <a:stretch>
                <a:fillRect/>
              </a:stretch>
            </p:blipFill>
            <p:spPr>
              <a:xfrm flipH="1">
                <a:off x="8222980" y="87118"/>
                <a:ext cx="1753611" cy="2001807"/>
              </a:xfrm>
              <a:prstGeom prst="rect">
                <a:avLst/>
              </a:prstGeom>
            </p:spPr>
          </p:pic>
        </p:grpSp>
        <p:grpSp>
          <p:nvGrpSpPr>
            <p:cNvPr id="44" name="Group 36"/>
            <p:cNvGrpSpPr/>
            <p:nvPr/>
          </p:nvGrpSpPr>
          <p:grpSpPr>
            <a:xfrm>
              <a:off x="3995934" y="4365103"/>
              <a:ext cx="1150798" cy="1728193"/>
              <a:chOff x="3945105" y="281963"/>
              <a:chExt cx="1556962" cy="2338144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45105" y="281963"/>
                <a:ext cx="1556962" cy="1820147"/>
              </a:xfrm>
              <a:prstGeom prst="rect">
                <a:avLst/>
              </a:prstGeom>
            </p:spPr>
          </p:pic>
          <p:sp>
            <p:nvSpPr>
              <p:cNvPr id="46" name="Line 7"/>
              <p:cNvSpPr>
                <a:spLocks noChangeShapeType="1"/>
              </p:cNvSpPr>
              <p:nvPr/>
            </p:nvSpPr>
            <p:spPr bwMode="auto">
              <a:xfrm>
                <a:off x="4821908" y="2230416"/>
                <a:ext cx="0" cy="389691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prstDash val="solid"/>
                <a:round/>
                <a:headEnd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51" name="Group 37"/>
          <p:cNvGrpSpPr/>
          <p:nvPr/>
        </p:nvGrpSpPr>
        <p:grpSpPr>
          <a:xfrm>
            <a:off x="5436095" y="4653136"/>
            <a:ext cx="1149383" cy="1512168"/>
            <a:chOff x="2483766" y="578923"/>
            <a:chExt cx="1555047" cy="2045874"/>
          </a:xfrm>
        </p:grpSpPr>
        <p:pic>
          <p:nvPicPr>
            <p:cNvPr id="52" name="Picture 2" descr="D:\presentations\Noisy Storage\EvilCatTransparent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2483766" y="578923"/>
              <a:ext cx="1555047" cy="1547233"/>
            </a:xfrm>
            <a:prstGeom prst="rect">
              <a:avLst/>
            </a:prstGeom>
            <a:noFill/>
          </p:spPr>
        </p:pic>
        <p:sp>
          <p:nvSpPr>
            <p:cNvPr id="53" name="Line 7"/>
            <p:cNvSpPr>
              <a:spLocks noChangeShapeType="1"/>
            </p:cNvSpPr>
            <p:nvPr/>
          </p:nvSpPr>
          <p:spPr bwMode="auto">
            <a:xfrm>
              <a:off x="3165725" y="2235107"/>
              <a:ext cx="0" cy="389690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54" name="Group 38"/>
          <p:cNvGrpSpPr/>
          <p:nvPr/>
        </p:nvGrpSpPr>
        <p:grpSpPr>
          <a:xfrm>
            <a:off x="2602170" y="4581128"/>
            <a:ext cx="961718" cy="1584176"/>
            <a:chOff x="5481515" y="481501"/>
            <a:chExt cx="1301147" cy="2143299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1515" y="481501"/>
              <a:ext cx="1301147" cy="1673585"/>
            </a:xfrm>
            <a:prstGeom prst="rect">
              <a:avLst/>
            </a:prstGeom>
          </p:spPr>
        </p:pic>
        <p:sp>
          <p:nvSpPr>
            <p:cNvPr id="56" name="Line 7"/>
            <p:cNvSpPr>
              <a:spLocks noChangeShapeType="1"/>
            </p:cNvSpPr>
            <p:nvPr/>
          </p:nvSpPr>
          <p:spPr bwMode="auto">
            <a:xfrm>
              <a:off x="6066050" y="2235109"/>
              <a:ext cx="0" cy="389691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sp>
        <p:nvSpPr>
          <p:cNvPr id="90" name="Rectangle 3"/>
          <p:cNvSpPr txBox="1">
            <a:spLocks noChangeArrowheads="1"/>
          </p:cNvSpPr>
          <p:nvPr/>
        </p:nvSpPr>
        <p:spPr>
          <a:xfrm>
            <a:off x="179512" y="836712"/>
            <a:ext cx="8064896" cy="17281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 smtClean="0"/>
              <a:t>Quantum Key Distribution (</a:t>
            </a:r>
            <a:r>
              <a:rPr lang="fr-CH" sz="3300" dirty="0" smtClean="0">
                <a:hlinkClick r:id="rId8"/>
              </a:rPr>
              <a:t>QKD</a:t>
            </a:r>
            <a:r>
              <a:rPr lang="fr-CH" sz="3300" dirty="0" smtClean="0"/>
              <a:t>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763688" y="1528146"/>
            <a:ext cx="6192316" cy="2011635"/>
            <a:chOff x="1763688" y="1528146"/>
            <a:chExt cx="6192316" cy="2011635"/>
          </a:xfrm>
        </p:grpSpPr>
        <p:pic>
          <p:nvPicPr>
            <p:cNvPr id="92" name="Picture 39" descr="BS00996_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1763688" y="2636912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93" name="Picture 40" descr="BS00996_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7308304" y="2780928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96" name="Picture 95" descr="AliceBlue.eps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flipH="1">
              <a:off x="2123727" y="1556792"/>
              <a:ext cx="989091" cy="1008112"/>
            </a:xfrm>
            <a:prstGeom prst="rect">
              <a:avLst/>
            </a:prstGeom>
          </p:spPr>
        </p:pic>
        <p:pic>
          <p:nvPicPr>
            <p:cNvPr id="97" name="Picture 96" descr="QueenOfHearts.png"/>
            <p:cNvPicPr>
              <a:picLocks noChangeAspect="1"/>
            </p:cNvPicPr>
            <p:nvPr/>
          </p:nvPicPr>
          <p:blipFill>
            <a:blip r:embed="rId11" cstate="print"/>
            <a:srcRect l="6597" r="7636"/>
            <a:stretch>
              <a:fillRect/>
            </a:stretch>
          </p:blipFill>
          <p:spPr>
            <a:xfrm>
              <a:off x="5292080" y="2564904"/>
              <a:ext cx="1152128" cy="974877"/>
            </a:xfrm>
            <a:prstGeom prst="rect">
              <a:avLst/>
            </a:prstGeom>
          </p:spPr>
        </p:pic>
        <p:pic>
          <p:nvPicPr>
            <p:cNvPr id="98" name="Picture 6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588224" y="1772816"/>
              <a:ext cx="1214965" cy="864096"/>
            </a:xfrm>
            <a:prstGeom prst="rect">
              <a:avLst/>
            </a:prstGeom>
            <a:noFill/>
          </p:spPr>
        </p:pic>
        <p:pic>
          <p:nvPicPr>
            <p:cNvPr id="99" name="Picture 4"/>
            <p:cNvPicPr>
              <a:picLocks noChangeAspect="1" noChangeArrowheads="1"/>
            </p:cNvPicPr>
            <p:nvPr/>
          </p:nvPicPr>
          <p:blipFill>
            <a:blip r:embed="rId13" cstate="print"/>
            <a:stretch>
              <a:fillRect/>
            </a:stretch>
          </p:blipFill>
          <p:spPr bwMode="auto">
            <a:xfrm>
              <a:off x="2843808" y="2492896"/>
              <a:ext cx="1368152" cy="691938"/>
            </a:xfrm>
            <a:prstGeom prst="rect">
              <a:avLst/>
            </a:prstGeom>
            <a:noFill/>
            <a:ln w="9525" cap="flat" cmpd="sng">
              <a:noFill/>
              <a:prstDash val="solid"/>
              <a:miter lim="800000"/>
              <a:headEnd/>
              <a:tailEnd/>
            </a:ln>
            <a:effectLst/>
          </p:spPr>
        </p:pic>
        <p:sp>
          <p:nvSpPr>
            <p:cNvPr id="100" name="Line 6"/>
            <p:cNvSpPr>
              <a:spLocks noChangeShapeType="1"/>
            </p:cNvSpPr>
            <p:nvPr/>
          </p:nvSpPr>
          <p:spPr bwMode="auto">
            <a:xfrm>
              <a:off x="3275856" y="2204864"/>
              <a:ext cx="28813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med" len="med"/>
              <a:tailEnd type="triangle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101" name="Line 8"/>
            <p:cNvSpPr>
              <a:spLocks noChangeShapeType="1"/>
            </p:cNvSpPr>
            <p:nvPr/>
          </p:nvSpPr>
          <p:spPr bwMode="auto">
            <a:xfrm>
              <a:off x="3274863" y="2348880"/>
              <a:ext cx="28813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grpSp>
          <p:nvGrpSpPr>
            <p:cNvPr id="103" name="Group 102"/>
            <p:cNvGrpSpPr/>
            <p:nvPr/>
          </p:nvGrpSpPr>
          <p:grpSpPr>
            <a:xfrm>
              <a:off x="3275856" y="1528146"/>
              <a:ext cx="2881313" cy="532702"/>
              <a:chOff x="3130550" y="1096098"/>
              <a:chExt cx="2881313" cy="532702"/>
            </a:xfrm>
          </p:grpSpPr>
          <p:sp>
            <p:nvSpPr>
              <p:cNvPr id="104" name="Line 7"/>
              <p:cNvSpPr>
                <a:spLocks noChangeShapeType="1"/>
              </p:cNvSpPr>
              <p:nvPr/>
            </p:nvSpPr>
            <p:spPr bwMode="auto">
              <a:xfrm>
                <a:off x="3130550" y="1628800"/>
                <a:ext cx="2881313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  <p:grpSp>
            <p:nvGrpSpPr>
              <p:cNvPr id="105" name="Group 28"/>
              <p:cNvGrpSpPr/>
              <p:nvPr/>
            </p:nvGrpSpPr>
            <p:grpSpPr>
              <a:xfrm>
                <a:off x="3419872" y="1096098"/>
                <a:ext cx="457692" cy="460694"/>
                <a:chOff x="4214810" y="2000240"/>
                <a:chExt cx="457692" cy="460694"/>
              </a:xfrm>
            </p:grpSpPr>
            <p:sp>
              <p:nvSpPr>
                <p:cNvPr id="118" name="Oval 2"/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19" name="Line 5"/>
                <p:cNvSpPr>
                  <a:spLocks noChangeShapeType="1"/>
                </p:cNvSpPr>
                <p:nvPr/>
              </p:nvSpPr>
              <p:spPr bwMode="auto">
                <a:xfrm rot="27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06" name="Group 28"/>
              <p:cNvGrpSpPr/>
              <p:nvPr/>
            </p:nvGrpSpPr>
            <p:grpSpPr>
              <a:xfrm>
                <a:off x="4343154" y="1096098"/>
                <a:ext cx="457692" cy="460694"/>
                <a:chOff x="4214810" y="2000240"/>
                <a:chExt cx="457692" cy="460694"/>
              </a:xfrm>
            </p:grpSpPr>
            <p:sp>
              <p:nvSpPr>
                <p:cNvPr id="116" name="Oval 2"/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17" name="Line 5"/>
                <p:cNvSpPr>
                  <a:spLocks noChangeShapeType="1"/>
                </p:cNvSpPr>
                <p:nvPr/>
              </p:nvSpPr>
              <p:spPr bwMode="auto">
                <a:xfrm rot="81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07" name="Group 28"/>
              <p:cNvGrpSpPr/>
              <p:nvPr/>
            </p:nvGrpSpPr>
            <p:grpSpPr>
              <a:xfrm>
                <a:off x="3881513" y="1096098"/>
                <a:ext cx="457692" cy="460694"/>
                <a:chOff x="4214810" y="2000240"/>
                <a:chExt cx="457692" cy="460694"/>
              </a:xfrm>
            </p:grpSpPr>
            <p:sp>
              <p:nvSpPr>
                <p:cNvPr id="114" name="Oval 2"/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15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08" name="Group 133"/>
              <p:cNvGrpSpPr/>
              <p:nvPr/>
            </p:nvGrpSpPr>
            <p:grpSpPr>
              <a:xfrm>
                <a:off x="5266436" y="1096098"/>
                <a:ext cx="457692" cy="460694"/>
                <a:chOff x="7597837" y="2707419"/>
                <a:chExt cx="457692" cy="460694"/>
              </a:xfrm>
            </p:grpSpPr>
            <p:sp>
              <p:nvSpPr>
                <p:cNvPr id="112" name="Oval 2"/>
                <p:cNvSpPr>
                  <a:spLocks noChangeArrowheads="1"/>
                </p:cNvSpPr>
                <p:nvPr/>
              </p:nvSpPr>
              <p:spPr bwMode="auto">
                <a:xfrm>
                  <a:off x="7597837" y="2707419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13" name="Line 5"/>
                <p:cNvSpPr>
                  <a:spLocks noChangeShapeType="1"/>
                </p:cNvSpPr>
                <p:nvPr/>
              </p:nvSpPr>
              <p:spPr bwMode="auto">
                <a:xfrm rot="5400000">
                  <a:off x="7827188" y="2754097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09" name="Group 28"/>
              <p:cNvGrpSpPr/>
              <p:nvPr/>
            </p:nvGrpSpPr>
            <p:grpSpPr>
              <a:xfrm>
                <a:off x="4804795" y="1096098"/>
                <a:ext cx="457692" cy="460694"/>
                <a:chOff x="4214810" y="2000240"/>
                <a:chExt cx="457692" cy="460694"/>
              </a:xfrm>
            </p:grpSpPr>
            <p:sp>
              <p:nvSpPr>
                <p:cNvPr id="110" name="Oval 2"/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11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  <p:sp>
          <p:nvSpPr>
            <p:cNvPr id="91" name="Line 27"/>
            <p:cNvSpPr>
              <a:spLocks noChangeShapeType="1"/>
            </p:cNvSpPr>
            <p:nvPr/>
          </p:nvSpPr>
          <p:spPr bwMode="auto">
            <a:xfrm>
              <a:off x="4716016" y="2060848"/>
              <a:ext cx="504056" cy="936104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709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467544" y="908720"/>
            <a:ext cx="8143932" cy="1152128"/>
          </a:xfrm>
        </p:spPr>
        <p:txBody>
          <a:bodyPr/>
          <a:lstStyle/>
          <a:p>
            <a:r>
              <a:rPr lang="en-US" sz="4800" dirty="0" smtClean="0">
                <a:solidFill>
                  <a:schemeClr val="tx1"/>
                </a:solidFill>
                <a:latin typeface="+mj-lt"/>
              </a:rPr>
              <a:t>Thank you for your attention!</a:t>
            </a:r>
            <a:endParaRPr lang="en-US" sz="4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11560" y="2564904"/>
            <a:ext cx="6400800" cy="714380"/>
          </a:xfrm>
        </p:spPr>
        <p:txBody>
          <a:bodyPr/>
          <a:lstStyle/>
          <a:p>
            <a:r>
              <a:rPr lang="en-US" sz="5400" dirty="0" smtClean="0"/>
              <a:t>Questions</a:t>
            </a:r>
            <a:endParaRPr lang="en-US" sz="5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168" y="1988840"/>
            <a:ext cx="1925712" cy="2240665"/>
          </a:xfrm>
          <a:prstGeom prst="rect">
            <a:avLst/>
          </a:prstGeom>
        </p:spPr>
      </p:pic>
      <p:pic>
        <p:nvPicPr>
          <p:cNvPr id="5" name="Picture 43" descr="nwolog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5301208"/>
            <a:ext cx="1492596" cy="1148598"/>
          </a:xfrm>
          <a:prstGeom prst="rect">
            <a:avLst/>
          </a:prstGeom>
          <a:noFill/>
        </p:spPr>
      </p:pic>
      <p:pic>
        <p:nvPicPr>
          <p:cNvPr id="6" name="Picture 5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4048" y="5517232"/>
            <a:ext cx="1981200" cy="893482"/>
          </a:xfrm>
          <a:prstGeom prst="rect">
            <a:avLst/>
          </a:prstGeom>
        </p:spPr>
      </p:pic>
      <p:pic>
        <p:nvPicPr>
          <p:cNvPr id="7" name="Picture 6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9872" y="5229200"/>
            <a:ext cx="1131996" cy="1224136"/>
          </a:xfrm>
          <a:prstGeom prst="rect">
            <a:avLst/>
          </a:prstGeom>
        </p:spPr>
      </p:pic>
      <p:pic>
        <p:nvPicPr>
          <p:cNvPr id="8" name="Picture 7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9552" y="5517232"/>
            <a:ext cx="2446242" cy="6480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95736" y="4437112"/>
            <a:ext cx="5256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dirty="0" smtClean="0">
                <a:cs typeface="Arial" charset="0"/>
              </a:rPr>
              <a:t>check </a:t>
            </a:r>
            <a:r>
              <a:rPr lang="en-US" dirty="0" smtClean="0">
                <a:cs typeface="Arial" charset="0"/>
                <a:hlinkClick r:id="rId11"/>
              </a:rPr>
              <a:t>http</a:t>
            </a:r>
            <a:r>
              <a:rPr lang="en-US" dirty="0">
                <a:cs typeface="Arial" charset="0"/>
                <a:hlinkClick r:id="rId11"/>
              </a:rPr>
              <a:t>://arxiv.org/abs/</a:t>
            </a:r>
            <a:r>
              <a:rPr lang="en-US" dirty="0" smtClean="0">
                <a:cs typeface="Arial" charset="0"/>
                <a:hlinkClick r:id="rId11"/>
              </a:rPr>
              <a:t>1510.06120</a:t>
            </a:r>
            <a:r>
              <a:rPr lang="en-US" dirty="0" smtClean="0">
                <a:cs typeface="Arial" charset="0"/>
              </a:rPr>
              <a:t> for </a:t>
            </a:r>
            <a:r>
              <a:rPr lang="en-US" dirty="0" smtClean="0">
                <a:cs typeface="Arial" charset="0"/>
              </a:rPr>
              <a:t>a survey about quantum cryptography beyond key distribution</a:t>
            </a:r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713129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845" name="Picture 141" descr="MCj0426072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153"/>
          <p:cNvGrpSpPr>
            <a:grpSpLocks/>
          </p:cNvGrpSpPr>
          <p:nvPr/>
        </p:nvGrpSpPr>
        <p:grpSpPr bwMode="auto">
          <a:xfrm rot="2148553"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56846" name="Oval 142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6847" name="Line 143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48" name="Line 144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49" name="Line 145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0" name="Line 146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1" name="Line 147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2" name="Line 148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3" name="Line 149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4" name="Line 150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5" name="Line 151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6" name="Line 152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7"/>
          <p:cNvGrpSpPr/>
          <p:nvPr/>
        </p:nvGrpSpPr>
        <p:grpSpPr>
          <a:xfrm>
            <a:off x="2903538" y="2266950"/>
            <a:ext cx="2879725" cy="2879725"/>
            <a:chOff x="2903538" y="2266950"/>
            <a:chExt cx="2879725" cy="2879725"/>
          </a:xfrm>
        </p:grpSpPr>
        <p:sp>
          <p:nvSpPr>
            <p:cNvPr id="456715" name="Oval 11"/>
            <p:cNvSpPr>
              <a:spLocks noChangeArrowheads="1"/>
            </p:cNvSpPr>
            <p:nvPr/>
          </p:nvSpPr>
          <p:spPr bwMode="auto">
            <a:xfrm>
              <a:off x="2903538" y="2266950"/>
              <a:ext cx="2879725" cy="287972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41" name="Line 137"/>
            <p:cNvSpPr>
              <a:spLocks noChangeShapeType="1"/>
            </p:cNvSpPr>
            <p:nvPr/>
          </p:nvSpPr>
          <p:spPr bwMode="auto">
            <a:xfrm rot="13500000">
              <a:off x="4613148" y="2413128"/>
              <a:ext cx="254000" cy="1477962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 dirty="0"/>
              <a:t>Quantum Bit: </a:t>
            </a:r>
            <a:r>
              <a:rPr lang="en-US" sz="4000" dirty="0" smtClean="0"/>
              <a:t>Polarization </a:t>
            </a:r>
            <a:r>
              <a:rPr lang="en-US" sz="4000" dirty="0"/>
              <a:t>of </a:t>
            </a:r>
            <a:r>
              <a:rPr lang="en-US" sz="4000" dirty="0" smtClean="0"/>
              <a:t>a Photon</a:t>
            </a:r>
            <a:endParaRPr lang="en-US" sz="4000" dirty="0"/>
          </a:p>
        </p:txBody>
      </p:sp>
      <p:grpSp>
        <p:nvGrpSpPr>
          <p:cNvPr id="19" name="Group 210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539552" y="1124744"/>
            <a:ext cx="3009900" cy="269875"/>
            <a:chOff x="1648" y="1285"/>
            <a:chExt cx="1896" cy="170"/>
          </a:xfrm>
        </p:grpSpPr>
        <p:sp>
          <p:nvSpPr>
            <p:cNvPr id="20" name="Text Box 211"/>
            <p:cNvSpPr txBox="1">
              <a:spLocks noChangeAspect="1" noChangeArrowheads="1"/>
            </p:cNvSpPr>
            <p:nvPr/>
          </p:nvSpPr>
          <p:spPr bwMode="auto">
            <a:xfrm>
              <a:off x="1648" y="1350"/>
              <a:ext cx="89" cy="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5080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q</a:t>
              </a:r>
            </a:p>
          </p:txBody>
        </p:sp>
        <p:sp>
          <p:nvSpPr>
            <p:cNvPr id="21" name="Text Box 212"/>
            <p:cNvSpPr txBox="1">
              <a:spLocks noChangeAspect="1" noChangeArrowheads="1"/>
            </p:cNvSpPr>
            <p:nvPr/>
          </p:nvSpPr>
          <p:spPr bwMode="auto">
            <a:xfrm>
              <a:off x="1736" y="1350"/>
              <a:ext cx="93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u</a:t>
              </a:r>
            </a:p>
          </p:txBody>
        </p:sp>
        <p:sp>
          <p:nvSpPr>
            <p:cNvPr id="22" name="Text Box 213"/>
            <p:cNvSpPr txBox="1">
              <a:spLocks noChangeAspect="1" noChangeArrowheads="1"/>
            </p:cNvSpPr>
            <p:nvPr/>
          </p:nvSpPr>
          <p:spPr bwMode="auto">
            <a:xfrm>
              <a:off x="1830" y="1306"/>
              <a:ext cx="93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8415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b</a:t>
              </a:r>
            </a:p>
          </p:txBody>
        </p:sp>
        <p:sp>
          <p:nvSpPr>
            <p:cNvPr id="23" name="Text Box 214"/>
            <p:cNvSpPr txBox="1">
              <a:spLocks noChangeAspect="1" noChangeArrowheads="1"/>
            </p:cNvSpPr>
            <p:nvPr/>
          </p:nvSpPr>
          <p:spPr bwMode="auto">
            <a:xfrm>
              <a:off x="1923" y="1310"/>
              <a:ext cx="47" cy="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778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i</a:t>
              </a:r>
            </a:p>
          </p:txBody>
        </p:sp>
        <p:sp>
          <p:nvSpPr>
            <p:cNvPr id="24" name="Text Box 215"/>
            <p:cNvSpPr txBox="1">
              <a:spLocks noChangeAspect="1" noChangeArrowheads="1"/>
            </p:cNvSpPr>
            <p:nvPr/>
          </p:nvSpPr>
          <p:spPr bwMode="auto">
            <a:xfrm>
              <a:off x="1970" y="1319"/>
              <a:ext cx="65" cy="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63512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t</a:t>
              </a:r>
            </a:p>
          </p:txBody>
        </p:sp>
        <p:sp>
          <p:nvSpPr>
            <p:cNvPr id="25" name="Text Box 216"/>
            <p:cNvSpPr txBox="1">
              <a:spLocks noChangeAspect="1" noChangeArrowheads="1"/>
            </p:cNvSpPr>
            <p:nvPr/>
          </p:nvSpPr>
          <p:spPr bwMode="auto">
            <a:xfrm>
              <a:off x="2092" y="1350"/>
              <a:ext cx="84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a</a:t>
              </a:r>
            </a:p>
          </p:txBody>
        </p:sp>
        <p:sp>
          <p:nvSpPr>
            <p:cNvPr id="26" name="Text Box 217"/>
            <p:cNvSpPr txBox="1">
              <a:spLocks noChangeAspect="1" noChangeArrowheads="1"/>
            </p:cNvSpPr>
            <p:nvPr/>
          </p:nvSpPr>
          <p:spPr bwMode="auto">
            <a:xfrm>
              <a:off x="2176" y="1350"/>
              <a:ext cx="66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s</a:t>
              </a:r>
            </a:p>
          </p:txBody>
        </p:sp>
        <p:sp>
          <p:nvSpPr>
            <p:cNvPr id="27" name="Text Box 218"/>
            <p:cNvSpPr txBox="1">
              <a:spLocks noChangeAspect="1" noChangeArrowheads="1"/>
            </p:cNvSpPr>
            <p:nvPr/>
          </p:nvSpPr>
          <p:spPr bwMode="auto">
            <a:xfrm>
              <a:off x="2298" y="1350"/>
              <a:ext cx="93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u</a:t>
              </a:r>
            </a:p>
          </p:txBody>
        </p:sp>
        <p:sp>
          <p:nvSpPr>
            <p:cNvPr id="28" name="Text Box 219"/>
            <p:cNvSpPr txBox="1">
              <a:spLocks noChangeAspect="1" noChangeArrowheads="1"/>
            </p:cNvSpPr>
            <p:nvPr/>
          </p:nvSpPr>
          <p:spPr bwMode="auto">
            <a:xfrm>
              <a:off x="2392" y="1350"/>
              <a:ext cx="93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n</a:t>
              </a:r>
            </a:p>
          </p:txBody>
        </p:sp>
        <p:sp>
          <p:nvSpPr>
            <p:cNvPr id="29" name="Text Box 220"/>
            <p:cNvSpPr txBox="1">
              <a:spLocks noChangeAspect="1" noChangeArrowheads="1"/>
            </p:cNvSpPr>
            <p:nvPr/>
          </p:nvSpPr>
          <p:spPr bwMode="auto">
            <a:xfrm>
              <a:off x="2485" y="1310"/>
              <a:ext cx="47" cy="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778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i</a:t>
              </a:r>
            </a:p>
          </p:txBody>
        </p:sp>
        <p:sp>
          <p:nvSpPr>
            <p:cNvPr id="30" name="Text Box 221"/>
            <p:cNvSpPr txBox="1">
              <a:spLocks noChangeAspect="1" noChangeArrowheads="1"/>
            </p:cNvSpPr>
            <p:nvPr/>
          </p:nvSpPr>
          <p:spPr bwMode="auto">
            <a:xfrm>
              <a:off x="2532" y="1319"/>
              <a:ext cx="65" cy="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63512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t</a:t>
              </a:r>
            </a:p>
          </p:txBody>
        </p:sp>
        <p:sp>
          <p:nvSpPr>
            <p:cNvPr id="31" name="Text Box 222"/>
            <p:cNvSpPr txBox="1">
              <a:spLocks noChangeAspect="1" noChangeArrowheads="1"/>
            </p:cNvSpPr>
            <p:nvPr/>
          </p:nvSpPr>
          <p:spPr bwMode="auto">
            <a:xfrm>
              <a:off x="2653" y="1350"/>
              <a:ext cx="89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 dirty="0">
                  <a:latin typeface="cmr10" charset="0"/>
                </a:rPr>
                <a:t>v</a:t>
              </a:r>
            </a:p>
          </p:txBody>
        </p:sp>
        <p:sp>
          <p:nvSpPr>
            <p:cNvPr id="32" name="Text Box 223"/>
            <p:cNvSpPr txBox="1">
              <a:spLocks noChangeAspect="1" noChangeArrowheads="1"/>
            </p:cNvSpPr>
            <p:nvPr/>
          </p:nvSpPr>
          <p:spPr bwMode="auto">
            <a:xfrm>
              <a:off x="2737" y="1350"/>
              <a:ext cx="75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e</a:t>
              </a:r>
            </a:p>
          </p:txBody>
        </p:sp>
        <p:sp>
          <p:nvSpPr>
            <p:cNvPr id="33" name="Text Box 224"/>
            <p:cNvSpPr txBox="1">
              <a:spLocks noChangeAspect="1" noChangeArrowheads="1"/>
            </p:cNvSpPr>
            <p:nvPr/>
          </p:nvSpPr>
          <p:spPr bwMode="auto">
            <a:xfrm>
              <a:off x="2812" y="1350"/>
              <a:ext cx="75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 dirty="0">
                  <a:latin typeface="cmr10" charset="0"/>
                </a:rPr>
                <a:t>c</a:t>
              </a:r>
            </a:p>
          </p:txBody>
        </p:sp>
        <p:sp>
          <p:nvSpPr>
            <p:cNvPr id="34" name="Text Box 225"/>
            <p:cNvSpPr txBox="1">
              <a:spLocks noChangeAspect="1" noChangeArrowheads="1"/>
            </p:cNvSpPr>
            <p:nvPr/>
          </p:nvSpPr>
          <p:spPr bwMode="auto">
            <a:xfrm>
              <a:off x="2887" y="1319"/>
              <a:ext cx="65" cy="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63512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t</a:t>
              </a:r>
            </a:p>
          </p:txBody>
        </p:sp>
        <p:sp>
          <p:nvSpPr>
            <p:cNvPr id="35" name="Text Box 226"/>
            <p:cNvSpPr txBox="1">
              <a:spLocks noChangeAspect="1" noChangeArrowheads="1"/>
            </p:cNvSpPr>
            <p:nvPr/>
          </p:nvSpPr>
          <p:spPr bwMode="auto">
            <a:xfrm>
              <a:off x="2952" y="1350"/>
              <a:ext cx="84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o</a:t>
              </a:r>
            </a:p>
          </p:txBody>
        </p:sp>
        <p:sp>
          <p:nvSpPr>
            <p:cNvPr id="36" name="Text Box 227"/>
            <p:cNvSpPr txBox="1">
              <a:spLocks noChangeAspect="1" noChangeArrowheads="1"/>
            </p:cNvSpPr>
            <p:nvPr/>
          </p:nvSpPr>
          <p:spPr bwMode="auto">
            <a:xfrm>
              <a:off x="3037" y="1350"/>
              <a:ext cx="66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r</a:t>
              </a:r>
            </a:p>
          </p:txBody>
        </p:sp>
        <p:sp>
          <p:nvSpPr>
            <p:cNvPr id="37" name="Text Box 228"/>
            <p:cNvSpPr txBox="1">
              <a:spLocks noChangeAspect="1" noChangeArrowheads="1"/>
            </p:cNvSpPr>
            <p:nvPr/>
          </p:nvSpPr>
          <p:spPr bwMode="auto">
            <a:xfrm>
              <a:off x="3158" y="1310"/>
              <a:ext cx="47" cy="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778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i</a:t>
              </a:r>
            </a:p>
          </p:txBody>
        </p:sp>
        <p:sp>
          <p:nvSpPr>
            <p:cNvPr id="38" name="Text Box 229"/>
            <p:cNvSpPr txBox="1">
              <a:spLocks noChangeAspect="1" noChangeArrowheads="1"/>
            </p:cNvSpPr>
            <p:nvPr/>
          </p:nvSpPr>
          <p:spPr bwMode="auto">
            <a:xfrm>
              <a:off x="3205" y="1350"/>
              <a:ext cx="93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n</a:t>
              </a:r>
            </a:p>
          </p:txBody>
        </p:sp>
        <p:sp>
          <p:nvSpPr>
            <p:cNvPr id="39" name="Text Box 230"/>
            <p:cNvSpPr txBox="1">
              <a:spLocks noChangeAspect="1" noChangeArrowheads="1"/>
            </p:cNvSpPr>
            <p:nvPr/>
          </p:nvSpPr>
          <p:spPr bwMode="auto">
            <a:xfrm>
              <a:off x="3355" y="1307"/>
              <a:ext cx="122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82562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msbm10" charset="0"/>
                </a:rPr>
                <a:t>C</a:t>
              </a:r>
            </a:p>
          </p:txBody>
        </p:sp>
        <p:sp>
          <p:nvSpPr>
            <p:cNvPr id="40" name="Text Box 231"/>
            <p:cNvSpPr txBox="1">
              <a:spLocks noChangeAspect="1" noChangeArrowheads="1"/>
            </p:cNvSpPr>
            <p:nvPr/>
          </p:nvSpPr>
          <p:spPr bwMode="auto">
            <a:xfrm>
              <a:off x="3476" y="1286"/>
              <a:ext cx="67" cy="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9062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1500">
                  <a:latin typeface="cmr7" charset="0"/>
                </a:rPr>
                <a:t>2</a:t>
              </a:r>
            </a:p>
          </p:txBody>
        </p:sp>
        <p:sp>
          <p:nvSpPr>
            <p:cNvPr id="41" name="Rectangle 232"/>
            <p:cNvSpPr>
              <a:spLocks noChangeAspect="1" noChangeArrowheads="1"/>
            </p:cNvSpPr>
            <p:nvPr/>
          </p:nvSpPr>
          <p:spPr bwMode="auto">
            <a:xfrm>
              <a:off x="1648" y="1285"/>
              <a:ext cx="1896" cy="17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1700000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1700000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892" name="Picture 116" descr="MCj0426072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117"/>
          <p:cNvGrpSpPr>
            <a:grpSpLocks/>
          </p:cNvGrpSpPr>
          <p:nvPr/>
        </p:nvGrpSpPr>
        <p:grpSpPr bwMode="auto">
          <a:xfrm rot="5400000"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59894" name="Oval 11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9895" name="Line 11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6" name="Line 12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7" name="Line 12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8" name="Line 12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9" name="Line 12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0" name="Line 12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1" name="Line 12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2" name="Line 12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3" name="Line 12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4" name="Line 12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9905" name="Oval 129"/>
          <p:cNvSpPr>
            <a:spLocks noChangeArrowheads="1"/>
          </p:cNvSpPr>
          <p:nvPr/>
        </p:nvSpPr>
        <p:spPr bwMode="auto">
          <a:xfrm>
            <a:off x="2903538" y="2266950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AutoShape 11"/>
          <p:cNvSpPr>
            <a:spLocks noChangeArrowheads="1"/>
          </p:cNvSpPr>
          <p:nvPr/>
        </p:nvSpPr>
        <p:spPr bwMode="auto">
          <a:xfrm rot="5400000">
            <a:off x="2701231" y="364358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59787" name="AutoShape 11"/>
          <p:cNvSpPr>
            <a:spLocks noChangeArrowheads="1"/>
          </p:cNvSpPr>
          <p:nvPr/>
        </p:nvSpPr>
        <p:spPr bwMode="auto">
          <a:xfrm>
            <a:off x="2693276" y="3632200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59823" name="Line 47"/>
          <p:cNvSpPr>
            <a:spLocks noChangeShapeType="1"/>
          </p:cNvSpPr>
          <p:nvPr/>
        </p:nvSpPr>
        <p:spPr bwMode="auto">
          <a:xfrm rot="13500000" flipH="1">
            <a:off x="4558563" y="3193970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59824" name="Rectangle 48"/>
          <p:cNvSpPr>
            <a:spLocks noGrp="1" noChangeArrowheads="1"/>
          </p:cNvSpPr>
          <p:nvPr>
            <p:ph type="title"/>
          </p:nvPr>
        </p:nvSpPr>
        <p:spPr>
          <a:xfrm>
            <a:off x="455956" y="142852"/>
            <a:ext cx="8436524" cy="928694"/>
          </a:xfrm>
          <a:noFill/>
          <a:ln/>
        </p:spPr>
        <p:txBody>
          <a:bodyPr/>
          <a:lstStyle/>
          <a:p>
            <a:r>
              <a:rPr lang="en-US" sz="4000" dirty="0" err="1"/>
              <a:t>Qubit</a:t>
            </a:r>
            <a:r>
              <a:rPr lang="en-US" sz="4000" dirty="0"/>
              <a:t>: </a:t>
            </a:r>
            <a:r>
              <a:rPr lang="en-US" sz="4000" dirty="0" smtClean="0"/>
              <a:t>Rectilinear/Computational </a:t>
            </a:r>
            <a:r>
              <a:rPr lang="en-US" sz="4000" dirty="0"/>
              <a:t>Basis</a:t>
            </a:r>
          </a:p>
        </p:txBody>
      </p:sp>
      <p:grpSp>
        <p:nvGrpSpPr>
          <p:cNvPr id="54" name="Group 28"/>
          <p:cNvGrpSpPr/>
          <p:nvPr/>
        </p:nvGrpSpPr>
        <p:grpSpPr>
          <a:xfrm>
            <a:off x="7668344" y="1124744"/>
            <a:ext cx="457692" cy="460694"/>
            <a:chOff x="4214810" y="2000240"/>
            <a:chExt cx="457692" cy="460694"/>
          </a:xfrm>
        </p:grpSpPr>
        <p:sp>
          <p:nvSpPr>
            <p:cNvPr id="5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5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59" name="Group 90"/>
          <p:cNvGrpSpPr/>
          <p:nvPr/>
        </p:nvGrpSpPr>
        <p:grpSpPr>
          <a:xfrm>
            <a:off x="5292080" y="1124744"/>
            <a:ext cx="457692" cy="460694"/>
            <a:chOff x="6948264" y="2780928"/>
            <a:chExt cx="457692" cy="460694"/>
          </a:xfrm>
        </p:grpSpPr>
        <p:sp>
          <p:nvSpPr>
            <p:cNvPr id="61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62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63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64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6156176" y="1124744"/>
            <a:ext cx="457692" cy="460694"/>
            <a:chOff x="7597837" y="2707419"/>
            <a:chExt cx="457692" cy="460694"/>
          </a:xfrm>
        </p:grpSpPr>
        <p:sp>
          <p:nvSpPr>
            <p:cNvPr id="66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7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70" name="Picture 69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72" name="Picture 7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1196752"/>
            <a:ext cx="579184" cy="409317"/>
          </a:xfrm>
          <a:prstGeom prst="rect">
            <a:avLst/>
          </a:prstGeom>
          <a:noFill/>
          <a:ln/>
          <a:effectLst/>
        </p:spPr>
      </p:pic>
      <p:pic>
        <p:nvPicPr>
          <p:cNvPr id="73" name="Picture 72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152373" y="3523256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74" name="Picture 73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08840" y="1579523"/>
            <a:ext cx="579184" cy="409317"/>
          </a:xfrm>
          <a:prstGeom prst="rect">
            <a:avLst/>
          </a:prstGeom>
          <a:noFill/>
          <a:ln/>
          <a:effectLst/>
        </p:spPr>
      </p:pic>
      <p:sp>
        <p:nvSpPr>
          <p:cNvPr id="39" name="Line 47"/>
          <p:cNvSpPr>
            <a:spLocks noChangeShapeType="1"/>
          </p:cNvSpPr>
          <p:nvPr/>
        </p:nvSpPr>
        <p:spPr bwMode="auto">
          <a:xfrm rot="13500000" flipH="1">
            <a:off x="3119315" y="3193937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non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59787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152373" y="3523256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457888" name="Picture 160" descr="MCj0426072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161"/>
          <p:cNvGrpSpPr>
            <a:grpSpLocks/>
          </p:cNvGrpSpPr>
          <p:nvPr/>
        </p:nvGrpSpPr>
        <p:grpSpPr bwMode="auto">
          <a:xfrm rot="5400000"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57890" name="Oval 162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7891" name="Line 163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2" name="Line 164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3" name="Line 165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4" name="Line 166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5" name="Line 167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6" name="Line 168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7" name="Line 169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8" name="Line 170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9" name="Line 171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00" name="Line 172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7901" name="Oval 173"/>
          <p:cNvSpPr>
            <a:spLocks noChangeArrowheads="1"/>
          </p:cNvSpPr>
          <p:nvPr/>
        </p:nvSpPr>
        <p:spPr bwMode="auto">
          <a:xfrm>
            <a:off x="2903538" y="2266950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7782" name="Rectangle 5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/>
              <a:t>Detecting a </a:t>
            </a:r>
            <a:r>
              <a:rPr lang="en-US" sz="4000" dirty="0" err="1"/>
              <a:t>Qubit</a:t>
            </a:r>
            <a:endParaRPr lang="en-US" sz="4000" dirty="0"/>
          </a:p>
        </p:txBody>
      </p:sp>
      <p:grpSp>
        <p:nvGrpSpPr>
          <p:cNvPr id="7" name="Group 61"/>
          <p:cNvGrpSpPr>
            <a:grpSpLocks/>
          </p:cNvGrpSpPr>
          <p:nvPr/>
        </p:nvGrpSpPr>
        <p:grpSpPr bwMode="auto">
          <a:xfrm>
            <a:off x="7740356" y="3357071"/>
            <a:ext cx="1285425" cy="1210166"/>
            <a:chOff x="4015" y="1285"/>
            <a:chExt cx="1010" cy="965"/>
          </a:xfrm>
        </p:grpSpPr>
        <p:pic>
          <p:nvPicPr>
            <p:cNvPr id="457790" name="Picture 6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15" y="1285"/>
              <a:ext cx="1010" cy="729"/>
            </a:xfrm>
            <a:prstGeom prst="rect">
              <a:avLst/>
            </a:prstGeom>
            <a:noFill/>
          </p:spPr>
        </p:pic>
        <p:sp>
          <p:nvSpPr>
            <p:cNvPr id="457791" name="Text Box 63"/>
            <p:cNvSpPr txBox="1">
              <a:spLocks noChangeArrowheads="1"/>
            </p:cNvSpPr>
            <p:nvPr/>
          </p:nvSpPr>
          <p:spPr bwMode="auto">
            <a:xfrm>
              <a:off x="4298" y="1933"/>
              <a:ext cx="649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/>
                <a:t>Bob</a:t>
              </a:r>
              <a:endParaRPr lang="de-CH" sz="2000"/>
            </a:p>
          </p:txBody>
        </p:sp>
      </p:grpSp>
      <p:sp>
        <p:nvSpPr>
          <p:cNvPr id="57" name="AutoShape 11"/>
          <p:cNvSpPr>
            <a:spLocks noChangeArrowheads="1"/>
          </p:cNvSpPr>
          <p:nvPr/>
        </p:nvSpPr>
        <p:spPr bwMode="auto">
          <a:xfrm rot="5400000">
            <a:off x="2701231" y="364358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58" name="AutoShape 11"/>
          <p:cNvSpPr>
            <a:spLocks noChangeArrowheads="1"/>
          </p:cNvSpPr>
          <p:nvPr/>
        </p:nvSpPr>
        <p:spPr bwMode="auto">
          <a:xfrm>
            <a:off x="2693276" y="3632200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57837" name="AutoShape 109"/>
          <p:cNvSpPr>
            <a:spLocks noChangeArrowheads="1"/>
          </p:cNvSpPr>
          <p:nvPr/>
        </p:nvSpPr>
        <p:spPr bwMode="auto">
          <a:xfrm>
            <a:off x="5796136" y="1657811"/>
            <a:ext cx="3097141" cy="1368425"/>
          </a:xfrm>
          <a:prstGeom prst="cloudCallout">
            <a:avLst>
              <a:gd name="adj1" fmla="val 29626"/>
              <a:gd name="adj2" fmla="val 61732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da-DK" sz="2400" dirty="0"/>
              <a:t>N</a:t>
            </a:r>
            <a:r>
              <a:rPr lang="da-DK" sz="2400" b="0" dirty="0" smtClean="0"/>
              <a:t>o </a:t>
            </a:r>
            <a:r>
              <a:rPr lang="da-DK" sz="2400" b="0" dirty="0" err="1" smtClean="0"/>
              <a:t>photons</a:t>
            </a:r>
            <a:r>
              <a:rPr lang="da-DK" sz="2400" b="0" dirty="0" smtClean="0"/>
              <a:t>: </a:t>
            </a:r>
            <a:r>
              <a:rPr lang="en-US" sz="2400" b="0" dirty="0"/>
              <a:t>0</a:t>
            </a:r>
            <a:endParaRPr lang="en-US" sz="2400" b="0" dirty="0">
              <a:solidFill>
                <a:srgbClr val="FF0000"/>
              </a:solidFill>
            </a:endParaRPr>
          </a:p>
        </p:txBody>
      </p:sp>
      <p:grpSp>
        <p:nvGrpSpPr>
          <p:cNvPr id="8" name="Group 177"/>
          <p:cNvGrpSpPr>
            <a:grpSpLocks/>
          </p:cNvGrpSpPr>
          <p:nvPr/>
        </p:nvGrpSpPr>
        <p:grpSpPr bwMode="auto">
          <a:xfrm>
            <a:off x="4572000" y="2924175"/>
            <a:ext cx="2879725" cy="2879725"/>
            <a:chOff x="3833" y="1480"/>
            <a:chExt cx="1814" cy="1814"/>
          </a:xfrm>
        </p:grpSpPr>
        <p:sp>
          <p:nvSpPr>
            <p:cNvPr id="457906" name="Oval 17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000000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7907" name="Line 17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08" name="Line 18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09" name="Line 18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0" name="Line 18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1" name="Line 18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2" name="Line 18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3" name="Line 18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4" name="Line 18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5" name="Line 18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6" name="Line 18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4" name="Group 36"/>
          <p:cNvGrpSpPr/>
          <p:nvPr/>
        </p:nvGrpSpPr>
        <p:grpSpPr>
          <a:xfrm>
            <a:off x="34925" y="2924944"/>
            <a:ext cx="1608699" cy="1728192"/>
            <a:chOff x="4139952" y="1211714"/>
            <a:chExt cx="1368152" cy="1469777"/>
          </a:xfrm>
        </p:grpSpPr>
        <p:pic>
          <p:nvPicPr>
            <p:cNvPr id="95" name="Picture 94" descr="AliceBlue.eps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4211960" y="1211714"/>
              <a:ext cx="1006872" cy="1026235"/>
            </a:xfrm>
            <a:prstGeom prst="rect">
              <a:avLst/>
            </a:prstGeom>
          </p:spPr>
        </p:pic>
        <p:sp>
          <p:nvSpPr>
            <p:cNvPr id="97" name="TextBox 96"/>
            <p:cNvSpPr txBox="1"/>
            <p:nvPr/>
          </p:nvSpPr>
          <p:spPr>
            <a:xfrm>
              <a:off x="4139952" y="2219826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cs typeface="Arial" pitchFamily="34" charset="0"/>
                </a:rPr>
                <a:t>Alice</a:t>
              </a:r>
              <a:endParaRPr lang="en-US" sz="2400" dirty="0">
                <a:cs typeface="Arial" pitchFamily="34" charset="0"/>
              </a:endParaRPr>
            </a:p>
          </p:txBody>
        </p:sp>
      </p:grpSp>
      <p:pic>
        <p:nvPicPr>
          <p:cNvPr id="101" name="Picture 100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08840" y="1579523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15" name="Group 90"/>
          <p:cNvGrpSpPr/>
          <p:nvPr/>
        </p:nvGrpSpPr>
        <p:grpSpPr>
          <a:xfrm>
            <a:off x="5292080" y="1124744"/>
            <a:ext cx="457692" cy="460694"/>
            <a:chOff x="6948264" y="2780928"/>
            <a:chExt cx="457692" cy="460694"/>
          </a:xfrm>
        </p:grpSpPr>
        <p:sp>
          <p:nvSpPr>
            <p:cNvPr id="118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24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25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26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130" name="Picture 129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31" name="Picture 130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1196752"/>
            <a:ext cx="579184" cy="409317"/>
          </a:xfrm>
          <a:prstGeom prst="rect">
            <a:avLst/>
          </a:prstGeom>
          <a:noFill/>
          <a:ln/>
          <a:effectLst/>
        </p:spPr>
      </p:pic>
      <p:sp>
        <p:nvSpPr>
          <p:cNvPr id="56" name="Line 47"/>
          <p:cNvSpPr>
            <a:spLocks noChangeShapeType="1"/>
          </p:cNvSpPr>
          <p:nvPr/>
        </p:nvSpPr>
        <p:spPr bwMode="auto">
          <a:xfrm rot="13500000" flipH="1">
            <a:off x="4558563" y="3193970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59" name="Group 28"/>
          <p:cNvGrpSpPr/>
          <p:nvPr/>
        </p:nvGrpSpPr>
        <p:grpSpPr>
          <a:xfrm>
            <a:off x="7668344" y="1124744"/>
            <a:ext cx="457692" cy="460694"/>
            <a:chOff x="4214810" y="2000240"/>
            <a:chExt cx="457692" cy="460694"/>
          </a:xfrm>
        </p:grpSpPr>
        <p:sp>
          <p:nvSpPr>
            <p:cNvPr id="60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1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156176" y="1124744"/>
            <a:ext cx="457692" cy="460694"/>
            <a:chOff x="7597837" y="2707419"/>
            <a:chExt cx="457692" cy="460694"/>
          </a:xfrm>
        </p:grpSpPr>
        <p:sp>
          <p:nvSpPr>
            <p:cNvPr id="63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4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65" name="Line 47"/>
          <p:cNvSpPr>
            <a:spLocks noChangeShapeType="1"/>
          </p:cNvSpPr>
          <p:nvPr/>
        </p:nvSpPr>
        <p:spPr bwMode="auto">
          <a:xfrm rot="13500000" flipH="1">
            <a:off x="3119315" y="3193937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non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8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13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152373" y="3523256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40" name="Picture 139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08840" y="1579523"/>
            <a:ext cx="579184" cy="409317"/>
          </a:xfrm>
          <a:prstGeom prst="rect">
            <a:avLst/>
          </a:prstGeom>
          <a:noFill/>
          <a:ln/>
          <a:effectLst/>
        </p:spPr>
      </p:pic>
      <p:pic>
        <p:nvPicPr>
          <p:cNvPr id="488450" name="Picture 2" descr="MCj0426072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88452" name="Oval 4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88453" name="Line 5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4" name="Line 6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5" name="Line 7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6" name="Line 8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7" name="Line 9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8" name="Line 10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9" name="Line 11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60" name="Line 12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61" name="Line 13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62" name="Line 14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8463" name="Oval 15"/>
          <p:cNvSpPr>
            <a:spLocks noChangeArrowheads="1"/>
          </p:cNvSpPr>
          <p:nvPr/>
        </p:nvSpPr>
        <p:spPr bwMode="auto">
          <a:xfrm>
            <a:off x="2903538" y="2266950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8508" name="Rectangle 60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da-DK" sz="4000" dirty="0"/>
              <a:t>Measuring a Qubit</a:t>
            </a:r>
            <a:endParaRPr lang="en-US" sz="4000" dirty="0"/>
          </a:p>
        </p:txBody>
      </p:sp>
      <p:grpSp>
        <p:nvGrpSpPr>
          <p:cNvPr id="7" name="Group 64"/>
          <p:cNvGrpSpPr>
            <a:grpSpLocks/>
          </p:cNvGrpSpPr>
          <p:nvPr/>
        </p:nvGrpSpPr>
        <p:grpSpPr bwMode="auto">
          <a:xfrm>
            <a:off x="7789995" y="3367104"/>
            <a:ext cx="1245972" cy="1200134"/>
            <a:chOff x="4054" y="1293"/>
            <a:chExt cx="979" cy="957"/>
          </a:xfrm>
        </p:grpSpPr>
        <p:pic>
          <p:nvPicPr>
            <p:cNvPr id="488513" name="Picture 6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54" y="1293"/>
              <a:ext cx="979" cy="707"/>
            </a:xfrm>
            <a:prstGeom prst="rect">
              <a:avLst/>
            </a:prstGeom>
            <a:noFill/>
          </p:spPr>
        </p:pic>
        <p:sp>
          <p:nvSpPr>
            <p:cNvPr id="488514" name="Text Box 66"/>
            <p:cNvSpPr txBox="1">
              <a:spLocks noChangeArrowheads="1"/>
            </p:cNvSpPr>
            <p:nvPr/>
          </p:nvSpPr>
          <p:spPr bwMode="auto">
            <a:xfrm>
              <a:off x="4298" y="1933"/>
              <a:ext cx="649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/>
                <a:t>Bob</a:t>
              </a:r>
              <a:endParaRPr lang="de-CH" sz="2000"/>
            </a:p>
          </p:txBody>
        </p:sp>
      </p:grpSp>
      <p:sp>
        <p:nvSpPr>
          <p:cNvPr id="79" name="AutoShape 11"/>
          <p:cNvSpPr>
            <a:spLocks noChangeArrowheads="1"/>
          </p:cNvSpPr>
          <p:nvPr/>
        </p:nvSpPr>
        <p:spPr bwMode="auto">
          <a:xfrm rot="5400000">
            <a:off x="2701231" y="364358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80" name="AutoShape 11"/>
          <p:cNvSpPr>
            <a:spLocks noChangeArrowheads="1"/>
          </p:cNvSpPr>
          <p:nvPr/>
        </p:nvSpPr>
        <p:spPr bwMode="auto">
          <a:xfrm>
            <a:off x="2693276" y="3632200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88515" name="AutoShape 67"/>
          <p:cNvSpPr>
            <a:spLocks noChangeArrowheads="1"/>
          </p:cNvSpPr>
          <p:nvPr/>
        </p:nvSpPr>
        <p:spPr bwMode="auto">
          <a:xfrm>
            <a:off x="5808766" y="1672559"/>
            <a:ext cx="2996021" cy="1527841"/>
          </a:xfrm>
          <a:prstGeom prst="cloudCallout">
            <a:avLst>
              <a:gd name="adj1" fmla="val 32778"/>
              <a:gd name="adj2" fmla="val 56343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da-DK" sz="2400" dirty="0"/>
              <a:t>N</a:t>
            </a:r>
            <a:r>
              <a:rPr lang="da-DK" sz="2400" b="0" dirty="0" smtClean="0"/>
              <a:t>o </a:t>
            </a:r>
            <a:r>
              <a:rPr lang="da-DK" sz="2400" b="0" dirty="0" err="1" smtClean="0"/>
              <a:t>photons</a:t>
            </a:r>
            <a:r>
              <a:rPr lang="da-DK" sz="2400" b="0" dirty="0" smtClean="0"/>
              <a:t>: </a:t>
            </a:r>
            <a:r>
              <a:rPr lang="en-US" sz="2400" b="0" dirty="0"/>
              <a:t>0</a:t>
            </a:r>
            <a:br>
              <a:rPr lang="en-US" sz="2400" b="0" dirty="0"/>
            </a:br>
            <a:r>
              <a:rPr lang="en-US" sz="2400" dirty="0"/>
              <a:t>P</a:t>
            </a:r>
            <a:r>
              <a:rPr lang="en-US" sz="2400" b="0" dirty="0" smtClean="0"/>
              <a:t>hotons: </a:t>
            </a:r>
            <a:r>
              <a:rPr lang="en-US" sz="2400" b="0" dirty="0"/>
              <a:t>1</a:t>
            </a:r>
            <a:endParaRPr lang="en-US" sz="2400" b="0" dirty="0">
              <a:solidFill>
                <a:srgbClr val="FF0000"/>
              </a:solidFill>
            </a:endParaRPr>
          </a:p>
        </p:txBody>
      </p:sp>
      <p:grpSp>
        <p:nvGrpSpPr>
          <p:cNvPr id="8" name="Group 68"/>
          <p:cNvGrpSpPr>
            <a:grpSpLocks/>
          </p:cNvGrpSpPr>
          <p:nvPr/>
        </p:nvGrpSpPr>
        <p:grpSpPr bwMode="auto">
          <a:xfrm>
            <a:off x="4572000" y="2924175"/>
            <a:ext cx="2879725" cy="2879725"/>
            <a:chOff x="3833" y="1480"/>
            <a:chExt cx="1814" cy="1814"/>
          </a:xfrm>
        </p:grpSpPr>
        <p:sp>
          <p:nvSpPr>
            <p:cNvPr id="488517" name="Oval 69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88518" name="Line 70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19" name="Line 71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0" name="Line 72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1" name="Line 73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2" name="Line 74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3" name="Line 75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4" name="Line 76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5" name="Line 77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6" name="Line 78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7" name="Line 79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8551" name="Text Box 103"/>
          <p:cNvSpPr txBox="1">
            <a:spLocks noChangeArrowheads="1"/>
          </p:cNvSpPr>
          <p:nvPr/>
        </p:nvSpPr>
        <p:spPr bwMode="auto">
          <a:xfrm>
            <a:off x="5773347" y="5739458"/>
            <a:ext cx="3126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>
                <a:cs typeface="Arial" charset="0"/>
              </a:rPr>
              <a:t>with prob. 1 yields 1</a:t>
            </a:r>
            <a:endParaRPr lang="de-CH" sz="2400" b="0" dirty="0">
              <a:cs typeface="Arial" charset="0"/>
            </a:endParaRPr>
          </a:p>
        </p:txBody>
      </p:sp>
      <p:sp>
        <p:nvSpPr>
          <p:cNvPr id="488552" name="Text Box 104"/>
          <p:cNvSpPr txBox="1">
            <a:spLocks noChangeArrowheads="1"/>
          </p:cNvSpPr>
          <p:nvPr/>
        </p:nvSpPr>
        <p:spPr bwMode="auto">
          <a:xfrm>
            <a:off x="2450148" y="5388928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M</a:t>
            </a:r>
            <a:r>
              <a:rPr lang="en-US" sz="2400" dirty="0" smtClean="0">
                <a:cs typeface="Arial" charset="0"/>
              </a:rPr>
              <a:t>easurement</a:t>
            </a:r>
            <a:r>
              <a:rPr lang="en-US" sz="2400" dirty="0">
                <a:cs typeface="Arial" charset="0"/>
              </a:rPr>
              <a:t>:</a:t>
            </a:r>
            <a:endParaRPr lang="de-CH" sz="2400" dirty="0">
              <a:cs typeface="Arial" charset="0"/>
            </a:endParaRPr>
          </a:p>
        </p:txBody>
      </p:sp>
      <p:sp>
        <p:nvSpPr>
          <p:cNvPr id="488553" name="Line 105"/>
          <p:cNvSpPr>
            <a:spLocks noChangeShapeType="1"/>
          </p:cNvSpPr>
          <p:nvPr/>
        </p:nvSpPr>
        <p:spPr bwMode="auto">
          <a:xfrm flipH="1" flipV="1">
            <a:off x="3602673" y="6325553"/>
            <a:ext cx="12239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88554" name="Line 106"/>
          <p:cNvSpPr>
            <a:spLocks noChangeShapeType="1"/>
          </p:cNvSpPr>
          <p:nvPr/>
        </p:nvSpPr>
        <p:spPr bwMode="auto">
          <a:xfrm flipH="1">
            <a:off x="5475923" y="6325553"/>
            <a:ext cx="12954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121" name="Text Box 103"/>
          <p:cNvSpPr txBox="1">
            <a:spLocks noChangeArrowheads="1"/>
          </p:cNvSpPr>
          <p:nvPr/>
        </p:nvSpPr>
        <p:spPr bwMode="auto">
          <a:xfrm>
            <a:off x="5448878" y="6400800"/>
            <a:ext cx="62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 smtClean="0">
                <a:cs typeface="Arial" charset="0"/>
              </a:rPr>
              <a:t>0/1</a:t>
            </a:r>
            <a:endParaRPr lang="de-CH" sz="2400" b="0" dirty="0">
              <a:cs typeface="Arial" charset="0"/>
            </a:endParaRPr>
          </a:p>
        </p:txBody>
      </p:sp>
      <p:grpSp>
        <p:nvGrpSpPr>
          <p:cNvPr id="99" name="Group 36"/>
          <p:cNvGrpSpPr/>
          <p:nvPr/>
        </p:nvGrpSpPr>
        <p:grpSpPr>
          <a:xfrm>
            <a:off x="34925" y="2924944"/>
            <a:ext cx="1608699" cy="1728192"/>
            <a:chOff x="4139952" y="1211714"/>
            <a:chExt cx="1368152" cy="1469777"/>
          </a:xfrm>
        </p:grpSpPr>
        <p:pic>
          <p:nvPicPr>
            <p:cNvPr id="105" name="Picture 104" descr="AliceBlue.eps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flipH="1">
              <a:off x="4211960" y="1211714"/>
              <a:ext cx="1006872" cy="1026235"/>
            </a:xfrm>
            <a:prstGeom prst="rect">
              <a:avLst/>
            </a:prstGeom>
          </p:spPr>
        </p:pic>
        <p:sp>
          <p:nvSpPr>
            <p:cNvPr id="111" name="TextBox 110"/>
            <p:cNvSpPr txBox="1"/>
            <p:nvPr/>
          </p:nvSpPr>
          <p:spPr>
            <a:xfrm>
              <a:off x="4139952" y="2219826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cs typeface="Arial" pitchFamily="34" charset="0"/>
                </a:rPr>
                <a:t>Alice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4826635" y="5912803"/>
            <a:ext cx="647700" cy="815975"/>
            <a:chOff x="4826635" y="5912803"/>
            <a:chExt cx="647700" cy="815975"/>
          </a:xfrm>
        </p:grpSpPr>
        <p:grpSp>
          <p:nvGrpSpPr>
            <p:cNvPr id="127" name="Group 126"/>
            <p:cNvGrpSpPr/>
            <p:nvPr/>
          </p:nvGrpSpPr>
          <p:grpSpPr>
            <a:xfrm>
              <a:off x="4826635" y="5912803"/>
              <a:ext cx="647700" cy="815975"/>
              <a:chOff x="4826635" y="5912803"/>
              <a:chExt cx="647700" cy="815975"/>
            </a:xfrm>
          </p:grpSpPr>
          <p:sp>
            <p:nvSpPr>
              <p:cNvPr id="488562" name="Oval 114"/>
              <p:cNvSpPr>
                <a:spLocks noChangeArrowheads="1"/>
              </p:cNvSpPr>
              <p:nvPr/>
            </p:nvSpPr>
            <p:spPr bwMode="auto">
              <a:xfrm>
                <a:off x="4931410" y="6076316"/>
                <a:ext cx="433388" cy="442913"/>
              </a:xfrm>
              <a:prstGeom prst="ellips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488563" name="Rectangle 115"/>
              <p:cNvSpPr>
                <a:spLocks noChangeArrowheads="1"/>
              </p:cNvSpPr>
              <p:nvPr/>
            </p:nvSpPr>
            <p:spPr bwMode="auto">
              <a:xfrm>
                <a:off x="4904423" y="6252528"/>
                <a:ext cx="488950" cy="234950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488564" name="Line 116"/>
              <p:cNvSpPr>
                <a:spLocks noChangeShapeType="1"/>
              </p:cNvSpPr>
              <p:nvPr/>
            </p:nvSpPr>
            <p:spPr bwMode="auto">
              <a:xfrm flipV="1">
                <a:off x="5113973" y="5933441"/>
                <a:ext cx="215900" cy="2889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488565" name="Rectangle 117"/>
              <p:cNvSpPr>
                <a:spLocks noChangeArrowheads="1"/>
              </p:cNvSpPr>
              <p:nvPr/>
            </p:nvSpPr>
            <p:spPr bwMode="auto">
              <a:xfrm>
                <a:off x="4826635" y="5912803"/>
                <a:ext cx="647700" cy="815975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90"/>
            <p:cNvGrpSpPr/>
            <p:nvPr/>
          </p:nvGrpSpPr>
          <p:grpSpPr>
            <a:xfrm>
              <a:off x="4932040" y="6237312"/>
              <a:ext cx="457692" cy="460694"/>
              <a:chOff x="6948264" y="2780928"/>
              <a:chExt cx="457692" cy="460694"/>
            </a:xfrm>
          </p:grpSpPr>
          <p:sp>
            <p:nvSpPr>
              <p:cNvPr id="116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117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18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19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24" name="Group 28"/>
          <p:cNvGrpSpPr/>
          <p:nvPr/>
        </p:nvGrpSpPr>
        <p:grpSpPr>
          <a:xfrm>
            <a:off x="3059832" y="6093296"/>
            <a:ext cx="457692" cy="460694"/>
            <a:chOff x="4214810" y="2000240"/>
            <a:chExt cx="457692" cy="460694"/>
          </a:xfrm>
        </p:grpSpPr>
        <p:sp>
          <p:nvSpPr>
            <p:cNvPr id="12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28" name="Group 28"/>
          <p:cNvGrpSpPr/>
          <p:nvPr/>
        </p:nvGrpSpPr>
        <p:grpSpPr>
          <a:xfrm>
            <a:off x="6876256" y="6093296"/>
            <a:ext cx="457692" cy="460694"/>
            <a:chOff x="4214810" y="2000240"/>
            <a:chExt cx="457692" cy="460694"/>
          </a:xfrm>
        </p:grpSpPr>
        <p:sp>
          <p:nvSpPr>
            <p:cNvPr id="12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0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4" name="Group 90"/>
          <p:cNvGrpSpPr/>
          <p:nvPr/>
        </p:nvGrpSpPr>
        <p:grpSpPr>
          <a:xfrm>
            <a:off x="5292080" y="1124744"/>
            <a:ext cx="457692" cy="460694"/>
            <a:chOff x="6948264" y="2780928"/>
            <a:chExt cx="457692" cy="460694"/>
          </a:xfrm>
        </p:grpSpPr>
        <p:sp>
          <p:nvSpPr>
            <p:cNvPr id="145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46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47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48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152" name="Picture 151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53" name="Picture 152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1196752"/>
            <a:ext cx="579184" cy="409317"/>
          </a:xfrm>
          <a:prstGeom prst="rect">
            <a:avLst/>
          </a:prstGeom>
          <a:noFill/>
          <a:ln/>
          <a:effectLst/>
        </p:spPr>
      </p:pic>
      <p:sp>
        <p:nvSpPr>
          <p:cNvPr id="78" name="Line 47"/>
          <p:cNvSpPr>
            <a:spLocks noChangeShapeType="1"/>
          </p:cNvSpPr>
          <p:nvPr/>
        </p:nvSpPr>
        <p:spPr bwMode="auto">
          <a:xfrm rot="13500000">
            <a:off x="3337628" y="2698684"/>
            <a:ext cx="2036695" cy="2036694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81" name="Group 28"/>
          <p:cNvGrpSpPr/>
          <p:nvPr/>
        </p:nvGrpSpPr>
        <p:grpSpPr>
          <a:xfrm>
            <a:off x="7668344" y="1124744"/>
            <a:ext cx="457692" cy="460694"/>
            <a:chOff x="4214810" y="2000240"/>
            <a:chExt cx="457692" cy="460694"/>
          </a:xfrm>
        </p:grpSpPr>
        <p:sp>
          <p:nvSpPr>
            <p:cNvPr id="8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83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6156176" y="1124744"/>
            <a:ext cx="457692" cy="460694"/>
            <a:chOff x="7597837" y="2707419"/>
            <a:chExt cx="457692" cy="460694"/>
          </a:xfrm>
        </p:grpSpPr>
        <p:sp>
          <p:nvSpPr>
            <p:cNvPr id="85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86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515" grpId="0" animBg="1"/>
      <p:bldP spid="488551" grpId="0"/>
      <p:bldP spid="488552" grpId="0"/>
      <p:bldP spid="488553" grpId="0" animBg="1"/>
      <p:bldP spid="488554" grpId="0" animBg="1"/>
      <p:bldP spid="1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19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152373" y="3523256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92" name="Picture 19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08840" y="1579523"/>
            <a:ext cx="579184" cy="409317"/>
          </a:xfrm>
          <a:prstGeom prst="rect">
            <a:avLst/>
          </a:prstGeom>
          <a:noFill/>
          <a:ln/>
          <a:effectLst/>
        </p:spPr>
      </p:pic>
      <p:pic>
        <p:nvPicPr>
          <p:cNvPr id="462023" name="Picture 199" descr="MCj04260720000[1]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200"/>
          <p:cNvGrpSpPr>
            <a:grpSpLocks/>
          </p:cNvGrpSpPr>
          <p:nvPr/>
        </p:nvGrpSpPr>
        <p:grpSpPr bwMode="auto">
          <a:xfrm rot="2148553"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62025" name="Oval 201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26" name="Line 202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7" name="Line 203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8" name="Line 204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9" name="Line 205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0" name="Line 206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1" name="Line 207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2" name="Line 208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3" name="Line 209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4" name="Line 210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5" name="Line 211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867" name="Rectangle 4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 smtClean="0"/>
              <a:t>Diagonal/</a:t>
            </a:r>
            <a:r>
              <a:rPr lang="en-US" sz="4000" dirty="0" err="1" smtClean="0"/>
              <a:t>Hadamard</a:t>
            </a:r>
            <a:r>
              <a:rPr lang="en-US" sz="4000" dirty="0" smtClean="0"/>
              <a:t> </a:t>
            </a:r>
            <a:r>
              <a:rPr lang="en-US" sz="4000" dirty="0"/>
              <a:t>Basis</a:t>
            </a:r>
          </a:p>
        </p:txBody>
      </p:sp>
      <p:sp>
        <p:nvSpPr>
          <p:cNvPr id="461929" name="Oval 105"/>
          <p:cNvSpPr>
            <a:spLocks noChangeArrowheads="1"/>
          </p:cNvSpPr>
          <p:nvPr/>
        </p:nvSpPr>
        <p:spPr bwMode="auto">
          <a:xfrm>
            <a:off x="2905125" y="2265363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1934" name="Line 110"/>
          <p:cNvSpPr>
            <a:spLocks noChangeShapeType="1"/>
          </p:cNvSpPr>
          <p:nvPr/>
        </p:nvSpPr>
        <p:spPr bwMode="auto">
          <a:xfrm flipH="1" flipV="1">
            <a:off x="4356100" y="2708275"/>
            <a:ext cx="974725" cy="3175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" name="AutoShape 11"/>
          <p:cNvSpPr>
            <a:spLocks noChangeArrowheads="1"/>
          </p:cNvSpPr>
          <p:nvPr/>
        </p:nvSpPr>
        <p:spPr bwMode="auto">
          <a:xfrm rot="5400000">
            <a:off x="2701231" y="364358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103" name="AutoShape 11"/>
          <p:cNvSpPr>
            <a:spLocks noChangeArrowheads="1"/>
          </p:cNvSpPr>
          <p:nvPr/>
        </p:nvSpPr>
        <p:spPr bwMode="auto">
          <a:xfrm>
            <a:off x="2693276" y="3632200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96" name="AutoShape 11"/>
          <p:cNvSpPr>
            <a:spLocks noChangeArrowheads="1"/>
          </p:cNvSpPr>
          <p:nvPr/>
        </p:nvSpPr>
        <p:spPr bwMode="auto">
          <a:xfrm rot="2697395">
            <a:off x="2690059" y="3639823"/>
            <a:ext cx="3311525" cy="146050"/>
          </a:xfrm>
          <a:prstGeom prst="leftRightArrow">
            <a:avLst>
              <a:gd name="adj1" fmla="val 48834"/>
              <a:gd name="adj2" fmla="val 10318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61933" name="Line 109"/>
          <p:cNvSpPr>
            <a:spLocks noChangeShapeType="1"/>
          </p:cNvSpPr>
          <p:nvPr/>
        </p:nvSpPr>
        <p:spPr bwMode="auto">
          <a:xfrm flipH="1">
            <a:off x="5364163" y="2692400"/>
            <a:ext cx="1587" cy="1023938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7" name="AutoShape 11"/>
          <p:cNvSpPr>
            <a:spLocks noChangeArrowheads="1"/>
          </p:cNvSpPr>
          <p:nvPr/>
        </p:nvSpPr>
        <p:spPr bwMode="auto">
          <a:xfrm rot="18897395">
            <a:off x="2687074" y="3639626"/>
            <a:ext cx="3311525" cy="146050"/>
          </a:xfrm>
          <a:prstGeom prst="leftRightArrow">
            <a:avLst>
              <a:gd name="adj1" fmla="val 48818"/>
              <a:gd name="adj2" fmla="val 10318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61962" name="Line 138"/>
          <p:cNvSpPr>
            <a:spLocks noChangeShapeType="1"/>
          </p:cNvSpPr>
          <p:nvPr/>
        </p:nvSpPr>
        <p:spPr bwMode="auto">
          <a:xfrm rot="13500000">
            <a:off x="4342415" y="2255406"/>
            <a:ext cx="11106" cy="290423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3" name="Text Box 149"/>
          <p:cNvSpPr txBox="1">
            <a:spLocks noChangeArrowheads="1"/>
          </p:cNvSpPr>
          <p:nvPr/>
        </p:nvSpPr>
        <p:spPr bwMode="auto">
          <a:xfrm>
            <a:off x="5406455" y="5745163"/>
            <a:ext cx="30738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0" dirty="0"/>
              <a:t>with prob. ½ yields 0</a:t>
            </a:r>
            <a:endParaRPr lang="en-US" b="0" dirty="0"/>
          </a:p>
        </p:txBody>
      </p:sp>
      <p:sp>
        <p:nvSpPr>
          <p:cNvPr id="461975" name="Line 151"/>
          <p:cNvSpPr>
            <a:spLocks noChangeShapeType="1"/>
          </p:cNvSpPr>
          <p:nvPr/>
        </p:nvSpPr>
        <p:spPr bwMode="auto">
          <a:xfrm flipH="1">
            <a:off x="3283969" y="6238875"/>
            <a:ext cx="7921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6" name="Line 152"/>
          <p:cNvSpPr>
            <a:spLocks noChangeShapeType="1"/>
          </p:cNvSpPr>
          <p:nvPr/>
        </p:nvSpPr>
        <p:spPr bwMode="auto">
          <a:xfrm flipH="1">
            <a:off x="4723831" y="6237288"/>
            <a:ext cx="574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7" name="Text Box 153"/>
          <p:cNvSpPr txBox="1">
            <a:spLocks noChangeArrowheads="1"/>
          </p:cNvSpPr>
          <p:nvPr/>
        </p:nvSpPr>
        <p:spPr bwMode="auto">
          <a:xfrm>
            <a:off x="5406456" y="6246813"/>
            <a:ext cx="307381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0" dirty="0"/>
              <a:t>with prob. ½ yields 1</a:t>
            </a:r>
            <a:endParaRPr lang="en-US" b="0" dirty="0"/>
          </a:p>
        </p:txBody>
      </p:sp>
      <p:grpSp>
        <p:nvGrpSpPr>
          <p:cNvPr id="23" name="Group 248"/>
          <p:cNvGrpSpPr>
            <a:grpSpLocks/>
          </p:cNvGrpSpPr>
          <p:nvPr/>
        </p:nvGrpSpPr>
        <p:grpSpPr bwMode="auto">
          <a:xfrm>
            <a:off x="4787900" y="2997200"/>
            <a:ext cx="2592388" cy="2592388"/>
            <a:chOff x="3833" y="1480"/>
            <a:chExt cx="1814" cy="1814"/>
          </a:xfrm>
        </p:grpSpPr>
        <p:sp>
          <p:nvSpPr>
            <p:cNvPr id="462073" name="Oval 249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B2B2B2">
                <a:alpha val="7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74" name="Line 250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5" name="Line 251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6" name="Line 252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7" name="Line 253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8" name="Line 254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9" name="Line 255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0" name="Line 256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1" name="Line 257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2" name="Line 258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3" name="Line 259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2084" name="Text Box 260"/>
          <p:cNvSpPr txBox="1">
            <a:spLocks noChangeArrowheads="1"/>
          </p:cNvSpPr>
          <p:nvPr/>
        </p:nvSpPr>
        <p:spPr bwMode="auto">
          <a:xfrm>
            <a:off x="2347344" y="5300663"/>
            <a:ext cx="246062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Measurement:</a:t>
            </a:r>
            <a:endParaRPr lang="de-CH" sz="2400" dirty="0">
              <a:cs typeface="Arial" charset="0"/>
            </a:endParaRPr>
          </a:p>
        </p:txBody>
      </p:sp>
      <p:sp>
        <p:nvSpPr>
          <p:cNvPr id="129" name="Text Box 103"/>
          <p:cNvSpPr txBox="1">
            <a:spLocks noChangeArrowheads="1"/>
          </p:cNvSpPr>
          <p:nvPr/>
        </p:nvSpPr>
        <p:spPr bwMode="auto">
          <a:xfrm>
            <a:off x="4652486" y="6400800"/>
            <a:ext cx="62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 smtClean="0">
                <a:cs typeface="Arial" charset="0"/>
              </a:rPr>
              <a:t>0/1</a:t>
            </a:r>
            <a:endParaRPr lang="de-CH" sz="2400" b="0" dirty="0">
              <a:cs typeface="Arial" charset="0"/>
            </a:endParaRPr>
          </a:p>
        </p:txBody>
      </p:sp>
      <p:grpSp>
        <p:nvGrpSpPr>
          <p:cNvPr id="147" name="Group 146"/>
          <p:cNvGrpSpPr/>
          <p:nvPr/>
        </p:nvGrpSpPr>
        <p:grpSpPr>
          <a:xfrm>
            <a:off x="5292080" y="1700808"/>
            <a:ext cx="457692" cy="460694"/>
            <a:chOff x="4427984" y="692696"/>
            <a:chExt cx="457692" cy="460694"/>
          </a:xfrm>
        </p:grpSpPr>
        <p:sp>
          <p:nvSpPr>
            <p:cNvPr id="142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8" name="Group 28"/>
          <p:cNvGrpSpPr/>
          <p:nvPr/>
        </p:nvGrpSpPr>
        <p:grpSpPr>
          <a:xfrm>
            <a:off x="6156176" y="1700808"/>
            <a:ext cx="457692" cy="460694"/>
            <a:chOff x="4214810" y="2000240"/>
            <a:chExt cx="457692" cy="460694"/>
          </a:xfrm>
        </p:grpSpPr>
        <p:sp>
          <p:nvSpPr>
            <p:cNvPr id="14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0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1" name="Group 28"/>
          <p:cNvGrpSpPr/>
          <p:nvPr/>
        </p:nvGrpSpPr>
        <p:grpSpPr>
          <a:xfrm>
            <a:off x="7596336" y="1744170"/>
            <a:ext cx="457692" cy="460694"/>
            <a:chOff x="4214810" y="2000240"/>
            <a:chExt cx="457692" cy="460694"/>
          </a:xfrm>
        </p:grpSpPr>
        <p:sp>
          <p:nvSpPr>
            <p:cNvPr id="15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3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4" name="Group 28"/>
          <p:cNvGrpSpPr/>
          <p:nvPr/>
        </p:nvGrpSpPr>
        <p:grpSpPr>
          <a:xfrm>
            <a:off x="2699792" y="6021288"/>
            <a:ext cx="457692" cy="460694"/>
            <a:chOff x="4214810" y="2000240"/>
            <a:chExt cx="457692" cy="460694"/>
          </a:xfrm>
        </p:grpSpPr>
        <p:sp>
          <p:nvSpPr>
            <p:cNvPr id="15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6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4067944" y="5853385"/>
            <a:ext cx="647700" cy="815975"/>
            <a:chOff x="4826635" y="5912803"/>
            <a:chExt cx="647700" cy="815975"/>
          </a:xfrm>
        </p:grpSpPr>
        <p:grpSp>
          <p:nvGrpSpPr>
            <p:cNvPr id="163" name="Group 126"/>
            <p:cNvGrpSpPr/>
            <p:nvPr/>
          </p:nvGrpSpPr>
          <p:grpSpPr>
            <a:xfrm>
              <a:off x="4826635" y="5912803"/>
              <a:ext cx="647700" cy="815975"/>
              <a:chOff x="4826635" y="5912803"/>
              <a:chExt cx="647700" cy="815975"/>
            </a:xfrm>
          </p:grpSpPr>
          <p:sp>
            <p:nvSpPr>
              <p:cNvPr id="169" name="Oval 114"/>
              <p:cNvSpPr>
                <a:spLocks noChangeArrowheads="1"/>
              </p:cNvSpPr>
              <p:nvPr/>
            </p:nvSpPr>
            <p:spPr bwMode="auto">
              <a:xfrm>
                <a:off x="4931410" y="6076316"/>
                <a:ext cx="433388" cy="442913"/>
              </a:xfrm>
              <a:prstGeom prst="ellips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170" name="Rectangle 115"/>
              <p:cNvSpPr>
                <a:spLocks noChangeArrowheads="1"/>
              </p:cNvSpPr>
              <p:nvPr/>
            </p:nvSpPr>
            <p:spPr bwMode="auto">
              <a:xfrm>
                <a:off x="4904423" y="6252528"/>
                <a:ext cx="488950" cy="234950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171" name="Line 116"/>
              <p:cNvSpPr>
                <a:spLocks noChangeShapeType="1"/>
              </p:cNvSpPr>
              <p:nvPr/>
            </p:nvSpPr>
            <p:spPr bwMode="auto">
              <a:xfrm flipV="1">
                <a:off x="5113973" y="5933441"/>
                <a:ext cx="215900" cy="2889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172" name="Rectangle 117"/>
              <p:cNvSpPr>
                <a:spLocks noChangeArrowheads="1"/>
              </p:cNvSpPr>
              <p:nvPr/>
            </p:nvSpPr>
            <p:spPr bwMode="auto">
              <a:xfrm>
                <a:off x="4826635" y="5912803"/>
                <a:ext cx="647700" cy="815975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4" name="Group 90"/>
            <p:cNvGrpSpPr/>
            <p:nvPr/>
          </p:nvGrpSpPr>
          <p:grpSpPr>
            <a:xfrm>
              <a:off x="4932040" y="6237312"/>
              <a:ext cx="457692" cy="460694"/>
              <a:chOff x="6948264" y="2780928"/>
              <a:chExt cx="457692" cy="460694"/>
            </a:xfrm>
          </p:grpSpPr>
          <p:sp>
            <p:nvSpPr>
              <p:cNvPr id="165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166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67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68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73" name="Group 172"/>
          <p:cNvGrpSpPr/>
          <p:nvPr/>
        </p:nvGrpSpPr>
        <p:grpSpPr>
          <a:xfrm>
            <a:off x="8388424" y="5733256"/>
            <a:ext cx="457692" cy="460694"/>
            <a:chOff x="7597837" y="2707419"/>
            <a:chExt cx="457692" cy="460694"/>
          </a:xfrm>
        </p:grpSpPr>
        <p:sp>
          <p:nvSpPr>
            <p:cNvPr id="174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75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82" name="Group 28"/>
          <p:cNvGrpSpPr/>
          <p:nvPr/>
        </p:nvGrpSpPr>
        <p:grpSpPr>
          <a:xfrm>
            <a:off x="8388424" y="6237312"/>
            <a:ext cx="457692" cy="460694"/>
            <a:chOff x="4214810" y="2000240"/>
            <a:chExt cx="457692" cy="460694"/>
          </a:xfrm>
        </p:grpSpPr>
        <p:sp>
          <p:nvSpPr>
            <p:cNvPr id="183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84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89" name="Picture 188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772816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0" name="Picture 189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72400" y="1772816"/>
            <a:ext cx="578502" cy="374084"/>
          </a:xfrm>
          <a:prstGeom prst="rect">
            <a:avLst/>
          </a:prstGeom>
          <a:noFill/>
          <a:ln/>
          <a:effectLst/>
        </p:spPr>
      </p:pic>
      <p:pic>
        <p:nvPicPr>
          <p:cNvPr id="193" name="Picture 192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580112" y="2204864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4" name="Picture 193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580112" y="4797152"/>
            <a:ext cx="578502" cy="374084"/>
          </a:xfrm>
          <a:prstGeom prst="rect">
            <a:avLst/>
          </a:prstGeom>
          <a:noFill/>
          <a:ln/>
          <a:effectLst/>
        </p:spPr>
      </p:pic>
      <p:grpSp>
        <p:nvGrpSpPr>
          <p:cNvPr id="198" name="Group 90"/>
          <p:cNvGrpSpPr/>
          <p:nvPr/>
        </p:nvGrpSpPr>
        <p:grpSpPr>
          <a:xfrm>
            <a:off x="5292080" y="1124744"/>
            <a:ext cx="457692" cy="460694"/>
            <a:chOff x="6948264" y="2780928"/>
            <a:chExt cx="457692" cy="460694"/>
          </a:xfrm>
        </p:grpSpPr>
        <p:sp>
          <p:nvSpPr>
            <p:cNvPr id="1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2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06" name="Picture 205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207" name="Picture 206" descr="TP_tmp.emf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1196752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04" name="Group 28"/>
          <p:cNvGrpSpPr/>
          <p:nvPr/>
        </p:nvGrpSpPr>
        <p:grpSpPr>
          <a:xfrm>
            <a:off x="7668344" y="1124744"/>
            <a:ext cx="457692" cy="460694"/>
            <a:chOff x="4214810" y="2000240"/>
            <a:chExt cx="457692" cy="460694"/>
          </a:xfrm>
        </p:grpSpPr>
        <p:sp>
          <p:nvSpPr>
            <p:cNvPr id="10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156176" y="1124744"/>
            <a:ext cx="457692" cy="460694"/>
            <a:chOff x="7597837" y="2707419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99592" y="5726500"/>
            <a:ext cx="1584176" cy="1014868"/>
            <a:chOff x="899592" y="5726500"/>
            <a:chExt cx="1584176" cy="1014868"/>
          </a:xfrm>
        </p:grpSpPr>
        <p:sp>
          <p:nvSpPr>
            <p:cNvPr id="91" name="Text Box 149"/>
            <p:cNvSpPr txBox="1">
              <a:spLocks noChangeArrowheads="1"/>
            </p:cNvSpPr>
            <p:nvPr/>
          </p:nvSpPr>
          <p:spPr bwMode="auto">
            <a:xfrm>
              <a:off x="2195736" y="6021288"/>
              <a:ext cx="28803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400" b="0" dirty="0" smtClean="0"/>
                <a:t>=</a:t>
              </a:r>
              <a:endParaRPr lang="en-US" b="0" dirty="0"/>
            </a:p>
          </p:txBody>
        </p:sp>
        <p:pic>
          <p:nvPicPr>
            <p:cNvPr id="5" name="Picture 4" descr="TP_tmp.pn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2680" y="5827154"/>
              <a:ext cx="1152704" cy="91421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92" name="Group 91"/>
            <p:cNvGrpSpPr/>
            <p:nvPr/>
          </p:nvGrpSpPr>
          <p:grpSpPr>
            <a:xfrm>
              <a:off x="899592" y="5726500"/>
              <a:ext cx="457692" cy="460694"/>
              <a:chOff x="7597837" y="2707419"/>
              <a:chExt cx="457692" cy="460694"/>
            </a:xfrm>
          </p:grpSpPr>
          <p:sp>
            <p:nvSpPr>
              <p:cNvPr id="93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4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95" name="Group 28"/>
            <p:cNvGrpSpPr/>
            <p:nvPr/>
          </p:nvGrpSpPr>
          <p:grpSpPr>
            <a:xfrm>
              <a:off x="1763688" y="5726500"/>
              <a:ext cx="457692" cy="460694"/>
              <a:chOff x="4214810" y="2000240"/>
              <a:chExt cx="457692" cy="460694"/>
            </a:xfrm>
          </p:grpSpPr>
          <p:sp>
            <p:nvSpPr>
              <p:cNvPr id="99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0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934" grpId="0" animBg="1"/>
      <p:bldP spid="96" grpId="0" animBg="1"/>
      <p:bldP spid="461933" grpId="0" animBg="1"/>
      <p:bldP spid="97" grpId="0" animBg="1"/>
      <p:bldP spid="461973" grpId="0"/>
      <p:bldP spid="461975" grpId="0" animBg="1"/>
      <p:bldP spid="461976" grpId="0" animBg="1"/>
      <p:bldP spid="461977" grpId="0"/>
      <p:bldP spid="462084" grpId="0"/>
      <p:bldP spid="1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023" name="Picture 199" descr="MCj0426072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200"/>
          <p:cNvGrpSpPr>
            <a:grpSpLocks/>
          </p:cNvGrpSpPr>
          <p:nvPr/>
        </p:nvGrpSpPr>
        <p:grpSpPr bwMode="auto">
          <a:xfrm rot="5400000"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62025" name="Oval 201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26" name="Line 202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7" name="Line 203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8" name="Line 204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9" name="Line 205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0" name="Line 206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1" name="Line 207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2" name="Line 208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3" name="Line 209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4" name="Line 210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5" name="Line 211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867" name="Rectangle 4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 smtClean="0"/>
              <a:t>Measuring Collapses the State</a:t>
            </a:r>
            <a:endParaRPr lang="en-US" sz="4000" dirty="0"/>
          </a:p>
        </p:txBody>
      </p:sp>
      <p:grpSp>
        <p:nvGrpSpPr>
          <p:cNvPr id="3" name="Group 2"/>
          <p:cNvGrpSpPr/>
          <p:nvPr/>
        </p:nvGrpSpPr>
        <p:grpSpPr>
          <a:xfrm>
            <a:off x="1691680" y="1772816"/>
            <a:ext cx="3314742" cy="3315485"/>
            <a:chOff x="2690059" y="2056888"/>
            <a:chExt cx="3314742" cy="3315485"/>
          </a:xfrm>
        </p:grpSpPr>
        <p:sp>
          <p:nvSpPr>
            <p:cNvPr id="461929" name="Oval 105"/>
            <p:cNvSpPr>
              <a:spLocks noChangeArrowheads="1"/>
            </p:cNvSpPr>
            <p:nvPr/>
          </p:nvSpPr>
          <p:spPr bwMode="auto">
            <a:xfrm>
              <a:off x="2905125" y="2265363"/>
              <a:ext cx="2879725" cy="287972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AutoShape 11"/>
            <p:cNvSpPr>
              <a:spLocks noChangeArrowheads="1"/>
            </p:cNvSpPr>
            <p:nvPr/>
          </p:nvSpPr>
          <p:spPr bwMode="auto">
            <a:xfrm rot="5400000">
              <a:off x="2701231" y="3643586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3" name="AutoShape 11"/>
            <p:cNvSpPr>
              <a:spLocks noChangeArrowheads="1"/>
            </p:cNvSpPr>
            <p:nvPr/>
          </p:nvSpPr>
          <p:spPr bwMode="auto">
            <a:xfrm>
              <a:off x="2693276" y="3632200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6" name="AutoShape 11"/>
            <p:cNvSpPr>
              <a:spLocks noChangeArrowheads="1"/>
            </p:cNvSpPr>
            <p:nvPr/>
          </p:nvSpPr>
          <p:spPr bwMode="auto">
            <a:xfrm rot="2697395">
              <a:off x="2690059" y="3639823"/>
              <a:ext cx="3311525" cy="146050"/>
            </a:xfrm>
            <a:prstGeom prst="leftRightArrow">
              <a:avLst>
                <a:gd name="adj1" fmla="val 48834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7" name="AutoShape 11"/>
            <p:cNvSpPr>
              <a:spLocks noChangeArrowheads="1"/>
            </p:cNvSpPr>
            <p:nvPr/>
          </p:nvSpPr>
          <p:spPr bwMode="auto">
            <a:xfrm rot="18897395">
              <a:off x="2687074" y="3639626"/>
              <a:ext cx="3311525" cy="146050"/>
            </a:xfrm>
            <a:prstGeom prst="leftRightArrow">
              <a:avLst>
                <a:gd name="adj1" fmla="val 48818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</p:grpSp>
      <p:sp>
        <p:nvSpPr>
          <p:cNvPr id="461973" name="Text Box 149"/>
          <p:cNvSpPr txBox="1">
            <a:spLocks noChangeArrowheads="1"/>
          </p:cNvSpPr>
          <p:nvPr/>
        </p:nvSpPr>
        <p:spPr bwMode="auto">
          <a:xfrm>
            <a:off x="5406455" y="5745163"/>
            <a:ext cx="30738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0" dirty="0"/>
              <a:t>with prob. ½ yields 0</a:t>
            </a:r>
            <a:endParaRPr lang="en-US" b="0" dirty="0"/>
          </a:p>
        </p:txBody>
      </p:sp>
      <p:sp>
        <p:nvSpPr>
          <p:cNvPr id="461975" name="Line 151"/>
          <p:cNvSpPr>
            <a:spLocks noChangeShapeType="1"/>
          </p:cNvSpPr>
          <p:nvPr/>
        </p:nvSpPr>
        <p:spPr bwMode="auto">
          <a:xfrm flipH="1">
            <a:off x="3283969" y="6238875"/>
            <a:ext cx="7921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6" name="Line 152"/>
          <p:cNvSpPr>
            <a:spLocks noChangeShapeType="1"/>
          </p:cNvSpPr>
          <p:nvPr/>
        </p:nvSpPr>
        <p:spPr bwMode="auto">
          <a:xfrm flipH="1">
            <a:off x="4723831" y="6237288"/>
            <a:ext cx="574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7" name="Text Box 153"/>
          <p:cNvSpPr txBox="1">
            <a:spLocks noChangeArrowheads="1"/>
          </p:cNvSpPr>
          <p:nvPr/>
        </p:nvSpPr>
        <p:spPr bwMode="auto">
          <a:xfrm>
            <a:off x="5406456" y="6246813"/>
            <a:ext cx="307381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0" dirty="0"/>
              <a:t>with prob. ½ yields 1</a:t>
            </a:r>
            <a:endParaRPr lang="en-US" b="0" dirty="0"/>
          </a:p>
        </p:txBody>
      </p:sp>
      <p:sp>
        <p:nvSpPr>
          <p:cNvPr id="462084" name="Text Box 260"/>
          <p:cNvSpPr txBox="1">
            <a:spLocks noChangeArrowheads="1"/>
          </p:cNvSpPr>
          <p:nvPr/>
        </p:nvSpPr>
        <p:spPr bwMode="auto">
          <a:xfrm>
            <a:off x="2347344" y="5300663"/>
            <a:ext cx="246062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Measurement:</a:t>
            </a:r>
            <a:endParaRPr lang="de-CH" sz="2400" dirty="0">
              <a:cs typeface="Arial" charset="0"/>
            </a:endParaRPr>
          </a:p>
        </p:txBody>
      </p:sp>
      <p:sp>
        <p:nvSpPr>
          <p:cNvPr id="129" name="Text Box 103"/>
          <p:cNvSpPr txBox="1">
            <a:spLocks noChangeArrowheads="1"/>
          </p:cNvSpPr>
          <p:nvPr/>
        </p:nvSpPr>
        <p:spPr bwMode="auto">
          <a:xfrm>
            <a:off x="4652486" y="6400800"/>
            <a:ext cx="62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 smtClean="0">
                <a:cs typeface="Arial" charset="0"/>
              </a:rPr>
              <a:t>0/1</a:t>
            </a:r>
            <a:endParaRPr lang="de-CH" sz="2400" b="0" dirty="0">
              <a:cs typeface="Arial" charset="0"/>
            </a:endParaRPr>
          </a:p>
        </p:txBody>
      </p:sp>
      <p:grpSp>
        <p:nvGrpSpPr>
          <p:cNvPr id="147" name="Group 146"/>
          <p:cNvGrpSpPr/>
          <p:nvPr/>
        </p:nvGrpSpPr>
        <p:grpSpPr>
          <a:xfrm>
            <a:off x="5292080" y="1700808"/>
            <a:ext cx="457692" cy="460694"/>
            <a:chOff x="4427984" y="692696"/>
            <a:chExt cx="457692" cy="460694"/>
          </a:xfrm>
        </p:grpSpPr>
        <p:sp>
          <p:nvSpPr>
            <p:cNvPr id="142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8" name="Group 28"/>
          <p:cNvGrpSpPr/>
          <p:nvPr/>
        </p:nvGrpSpPr>
        <p:grpSpPr>
          <a:xfrm>
            <a:off x="6156176" y="1700808"/>
            <a:ext cx="457692" cy="460694"/>
            <a:chOff x="4214810" y="2000240"/>
            <a:chExt cx="457692" cy="460694"/>
          </a:xfrm>
        </p:grpSpPr>
        <p:sp>
          <p:nvSpPr>
            <p:cNvPr id="14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0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1" name="Group 28"/>
          <p:cNvGrpSpPr/>
          <p:nvPr/>
        </p:nvGrpSpPr>
        <p:grpSpPr>
          <a:xfrm>
            <a:off x="7596336" y="1744170"/>
            <a:ext cx="457692" cy="460694"/>
            <a:chOff x="4214810" y="2000240"/>
            <a:chExt cx="457692" cy="460694"/>
          </a:xfrm>
        </p:grpSpPr>
        <p:sp>
          <p:nvSpPr>
            <p:cNvPr id="15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3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4" name="Group 28"/>
          <p:cNvGrpSpPr/>
          <p:nvPr/>
        </p:nvGrpSpPr>
        <p:grpSpPr>
          <a:xfrm>
            <a:off x="2699792" y="6021288"/>
            <a:ext cx="457692" cy="460694"/>
            <a:chOff x="4214810" y="2000240"/>
            <a:chExt cx="457692" cy="460694"/>
          </a:xfrm>
        </p:grpSpPr>
        <p:sp>
          <p:nvSpPr>
            <p:cNvPr id="15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6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4067944" y="5853385"/>
            <a:ext cx="647700" cy="815975"/>
            <a:chOff x="4826635" y="5912803"/>
            <a:chExt cx="647700" cy="815975"/>
          </a:xfrm>
        </p:grpSpPr>
        <p:grpSp>
          <p:nvGrpSpPr>
            <p:cNvPr id="163" name="Group 126"/>
            <p:cNvGrpSpPr/>
            <p:nvPr/>
          </p:nvGrpSpPr>
          <p:grpSpPr>
            <a:xfrm>
              <a:off x="4826635" y="5912803"/>
              <a:ext cx="647700" cy="815975"/>
              <a:chOff x="4826635" y="5912803"/>
              <a:chExt cx="647700" cy="815975"/>
            </a:xfrm>
          </p:grpSpPr>
          <p:sp>
            <p:nvSpPr>
              <p:cNvPr id="169" name="Oval 114"/>
              <p:cNvSpPr>
                <a:spLocks noChangeArrowheads="1"/>
              </p:cNvSpPr>
              <p:nvPr/>
            </p:nvSpPr>
            <p:spPr bwMode="auto">
              <a:xfrm>
                <a:off x="4931410" y="6076316"/>
                <a:ext cx="433388" cy="442913"/>
              </a:xfrm>
              <a:prstGeom prst="ellips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170" name="Rectangle 115"/>
              <p:cNvSpPr>
                <a:spLocks noChangeArrowheads="1"/>
              </p:cNvSpPr>
              <p:nvPr/>
            </p:nvSpPr>
            <p:spPr bwMode="auto">
              <a:xfrm>
                <a:off x="4904423" y="6252528"/>
                <a:ext cx="488950" cy="234950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171" name="Line 116"/>
              <p:cNvSpPr>
                <a:spLocks noChangeShapeType="1"/>
              </p:cNvSpPr>
              <p:nvPr/>
            </p:nvSpPr>
            <p:spPr bwMode="auto">
              <a:xfrm flipV="1">
                <a:off x="5113973" y="5933441"/>
                <a:ext cx="215900" cy="2889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172" name="Rectangle 117"/>
              <p:cNvSpPr>
                <a:spLocks noChangeArrowheads="1"/>
              </p:cNvSpPr>
              <p:nvPr/>
            </p:nvSpPr>
            <p:spPr bwMode="auto">
              <a:xfrm>
                <a:off x="4826635" y="5912803"/>
                <a:ext cx="647700" cy="815975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4" name="Group 90"/>
            <p:cNvGrpSpPr/>
            <p:nvPr/>
          </p:nvGrpSpPr>
          <p:grpSpPr>
            <a:xfrm>
              <a:off x="4932040" y="6237312"/>
              <a:ext cx="457692" cy="460694"/>
              <a:chOff x="6948264" y="2780928"/>
              <a:chExt cx="457692" cy="460694"/>
            </a:xfrm>
          </p:grpSpPr>
          <p:sp>
            <p:nvSpPr>
              <p:cNvPr id="165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166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67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68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73" name="Group 172"/>
          <p:cNvGrpSpPr/>
          <p:nvPr/>
        </p:nvGrpSpPr>
        <p:grpSpPr>
          <a:xfrm>
            <a:off x="8388424" y="5733256"/>
            <a:ext cx="457692" cy="460694"/>
            <a:chOff x="7597837" y="2707419"/>
            <a:chExt cx="457692" cy="460694"/>
          </a:xfrm>
        </p:grpSpPr>
        <p:sp>
          <p:nvSpPr>
            <p:cNvPr id="174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75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82" name="Group 28"/>
          <p:cNvGrpSpPr/>
          <p:nvPr/>
        </p:nvGrpSpPr>
        <p:grpSpPr>
          <a:xfrm>
            <a:off x="8388424" y="6237312"/>
            <a:ext cx="457692" cy="460694"/>
            <a:chOff x="4214810" y="2000240"/>
            <a:chExt cx="457692" cy="460694"/>
          </a:xfrm>
        </p:grpSpPr>
        <p:sp>
          <p:nvSpPr>
            <p:cNvPr id="183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84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89" name="Picture 18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772816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0" name="Picture 189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72400" y="1772816"/>
            <a:ext cx="578502" cy="374084"/>
          </a:xfrm>
          <a:prstGeom prst="rect">
            <a:avLst/>
          </a:prstGeom>
          <a:noFill/>
          <a:ln/>
          <a:effectLst/>
        </p:spPr>
      </p:pic>
      <p:grpSp>
        <p:nvGrpSpPr>
          <p:cNvPr id="198" name="Group 90"/>
          <p:cNvGrpSpPr/>
          <p:nvPr/>
        </p:nvGrpSpPr>
        <p:grpSpPr>
          <a:xfrm>
            <a:off x="5292080" y="1124744"/>
            <a:ext cx="457692" cy="460694"/>
            <a:chOff x="6948264" y="2780928"/>
            <a:chExt cx="457692" cy="460694"/>
          </a:xfrm>
        </p:grpSpPr>
        <p:sp>
          <p:nvSpPr>
            <p:cNvPr id="1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2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06" name="Picture 205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207" name="Picture 206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1196752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04" name="Group 28"/>
          <p:cNvGrpSpPr/>
          <p:nvPr/>
        </p:nvGrpSpPr>
        <p:grpSpPr>
          <a:xfrm>
            <a:off x="7668344" y="1124744"/>
            <a:ext cx="457692" cy="460694"/>
            <a:chOff x="4214810" y="2000240"/>
            <a:chExt cx="457692" cy="460694"/>
          </a:xfrm>
        </p:grpSpPr>
        <p:sp>
          <p:nvSpPr>
            <p:cNvPr id="10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156176" y="1124744"/>
            <a:ext cx="457692" cy="460694"/>
            <a:chOff x="7597837" y="2707419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140" name="Line 47"/>
          <p:cNvSpPr>
            <a:spLocks noChangeShapeType="1"/>
          </p:cNvSpPr>
          <p:nvPr/>
        </p:nvSpPr>
        <p:spPr bwMode="auto">
          <a:xfrm rot="13500000" flipH="1">
            <a:off x="2311067" y="2343357"/>
            <a:ext cx="2176575" cy="2158513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161" name="Text Box 149"/>
          <p:cNvSpPr txBox="1">
            <a:spLocks noChangeArrowheads="1"/>
          </p:cNvSpPr>
          <p:nvPr/>
        </p:nvSpPr>
        <p:spPr bwMode="auto">
          <a:xfrm>
            <a:off x="2195736" y="6021288"/>
            <a:ext cx="2880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0" dirty="0" smtClean="0"/>
              <a:t>=</a:t>
            </a:r>
            <a:endParaRPr lang="en-US" b="0" dirty="0"/>
          </a:p>
        </p:txBody>
      </p:sp>
      <p:grpSp>
        <p:nvGrpSpPr>
          <p:cNvPr id="176" name="Group 175"/>
          <p:cNvGrpSpPr/>
          <p:nvPr/>
        </p:nvGrpSpPr>
        <p:grpSpPr>
          <a:xfrm>
            <a:off x="899592" y="5726500"/>
            <a:ext cx="1321788" cy="1014868"/>
            <a:chOff x="899592" y="5726500"/>
            <a:chExt cx="1321788" cy="1014868"/>
          </a:xfrm>
        </p:grpSpPr>
        <p:pic>
          <p:nvPicPr>
            <p:cNvPr id="177" name="Picture 176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2680" y="5827154"/>
              <a:ext cx="1152704" cy="91421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78" name="Group 177"/>
            <p:cNvGrpSpPr/>
            <p:nvPr/>
          </p:nvGrpSpPr>
          <p:grpSpPr>
            <a:xfrm>
              <a:off x="899592" y="5726500"/>
              <a:ext cx="457692" cy="460694"/>
              <a:chOff x="7597837" y="2707419"/>
              <a:chExt cx="457692" cy="460694"/>
            </a:xfrm>
          </p:grpSpPr>
          <p:sp>
            <p:nvSpPr>
              <p:cNvPr id="185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86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79" name="Group 28"/>
            <p:cNvGrpSpPr/>
            <p:nvPr/>
          </p:nvGrpSpPr>
          <p:grpSpPr>
            <a:xfrm>
              <a:off x="1763688" y="5726500"/>
              <a:ext cx="457692" cy="460694"/>
              <a:chOff x="4214810" y="2000240"/>
              <a:chExt cx="457692" cy="460694"/>
            </a:xfrm>
          </p:grpSpPr>
          <p:sp>
            <p:nvSpPr>
              <p:cNvPr id="18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8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19" name="Group 177"/>
          <p:cNvGrpSpPr>
            <a:grpSpLocks/>
          </p:cNvGrpSpPr>
          <p:nvPr/>
        </p:nvGrpSpPr>
        <p:grpSpPr bwMode="auto">
          <a:xfrm>
            <a:off x="3563888" y="2709515"/>
            <a:ext cx="2879725" cy="2879725"/>
            <a:chOff x="3833" y="1480"/>
            <a:chExt cx="1814" cy="1814"/>
          </a:xfrm>
        </p:grpSpPr>
        <p:sp>
          <p:nvSpPr>
            <p:cNvPr id="133" name="Oval 17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000000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34" name="Line 17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5" name="Line 18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6" name="Line 18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7" name="Line 18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8" name="Line 18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9" name="Line 18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87" name="Line 18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88" name="Line 18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95" name="Line 18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96" name="Line 18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851486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STEPHANIE20WEHNER@KDJFIGQU8FWXY5L9" val="2812"/>
  <p:tag name="FIRSTCHRIS@C02FJ266DH2T3PP7" val="4422"/>
  <p:tag name="FIRSTCSCHAFF1@C02KDURWDNCT3PP7" val="5009"/>
  <p:tag name="DEFAULTDISPLAYSOURCE" val="\documentclass{article}\pagestyle{empty}&#10;\begin{document}&#10;&#10;\end{document}&#10;"/>
  <p:tag name="EMBEDFONT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\begin{minipage}{10cm}qubit as unit vector in $\mathbb{C}^2$\end{minipage}"/>
  <p:tag name="LOG" val="This is e-TeX, Version 3.141592-2.2 (MiKTeX 2.4) (preloaded format=latex 2007.1.28)  24 APR 2007 15:33&#10;entering extended mode&#10;**Text*Box*209&#10;(Text Box 209.tex&#10;LaTeX2e &lt;2003/12/01&gt;&#10;Babel &lt;v3.8g&gt; and hyphenation patterns for english, french, german, ngerman, du&#10;mylang, nohyphenation, loaded.&#10;(C:\Program Files\MiKTeX-2.4.1705\texmf\tex\latex\base\article.cls&#10;Document Class: article 2004/02/16 v1.4f Standard LaTeX document class&#10;(C:\Program Files\MiKTeX-2.4.1705\texmf\tex\latex\base\size10.clo&#10;File: size10.clo 2004/02/16 v1.4f Standard LaTeX file (size option)&#10;)&#10;\c@part=\count79&#10;\c@section=\count80&#10;\c@subsection=\count81&#10;\c@subsubsection=\count82&#10;\c@paragraph=\count83&#10;\c@subparagraph=\count84&#10;\c@figure=\count85&#10;\c@table=\count86&#10;\abovecaptionskip=\skip41&#10;\belowcaptionskip=\skip42&#10;\bibindent=\dimen102&#10;) (C:\Program Files\MiKTeX-2.4.1705\texmf\tex\latex\tools\xspace.sty&#10;Package: xspace 1997/10/13 v1.06 Space after command names (DPC)&#10;) (C:\Program Files\MiKTeX-2.4.1705\texmf\tex\latex\amsfonts\amssymb.sty&#10;Package: amssymb 2002/01/22 v2.2d&#10;(C:\Program Files\MiKTeX-2.4.1705\texmf\tex\latex\amsfonts\amsfonts.sty&#10;Package: amsfonts 2001/10/25 v2.2f&#10;\@emptytoks=\toks14&#10;\symAMSa=\mathgroup4&#10;\symAMSb=\mathgroup5&#10;LaTeX Font Info:    Overwriting math alphabet `\mathfrak' in version `bold'&#10;(Font)                  U/euf/m/n --&gt; U/euf/b/n on input line 132.&#10;)) (C:\Program Files\MiKTeX-2.4.1705\texmf\tex\latex\amsmath\amsmath.sty&#10;Package: amsmath 2000/07/18 v2.13 AMS math features&#10;\@mathmargin=\skip43&#10;For additional information on amsmath, use the `?' option.&#10;(C:\Program Files\MiKTeX-2.4.1705\texmf\tex\latex\amsmath\amstext.sty&#10;Package: amstext 2000/06/29 v2.01&#10;(C:\Program Files\MiKTeX-2.4.1705\texmf\tex\latex\amsmath\amsgen.sty&#10;File: amsgen.sty 1999/11/30 v2.0&#10;\@emptytoks=\toks15&#10;\ex@=\dimen103&#10;)) (C:\Program Files\MiKTeX-2.4.1705\texmf\tex\latex\amsmath\amsbsy.sty&#10;Package: amsbsy 1999/11/29 v1.2d&#10;\pmbraise@=\dimen104&#10;) (C:\Program Files\MiKTeX-2.4.1705\texmf\tex\latex\amsmath\amsopn.sty&#10;Package: amsopn 1999/12/14 v2.01 operator names&#10;)&#10;\inf@bad=\count87&#10;LaTeX Info: Redefining \frac on input line 211.&#10;\uproot@=\count88&#10;\leftroot@=\count89&#10;LaTeX Info: Redefining \overline on input line 307.&#10;\classnum@=\count90&#10;\DOTSCASE@=\count91&#10;LaTeX Info: Redefining \ldots on input line 379.&#10;LaTeX Info: Redefining \dots on input line 382.&#10;LaTeX Info: Redefining \cdots on input line 467.&#10;\Mathstrutbox@=\box26&#10;\strutbox@=\box27&#10;\big@size=\dimen105&#10;LaTeX Font Info:    Redeclaring font encoding OML on input line 567.&#10;LaTeX Font Info:    Redeclaring font encoding OMS on input line 568.&#10;\macc@depth=\count92&#10;\c@MaxMatrixCols=\count93&#10;\dotsspace@=\muskip10&#10;\c@parentequation=\count94&#10;\dspbrk@lvl=\count95&#10;\tag@help=\toks16&#10;\row@=\count96&#10;\column@=\count97&#10;\maxfields@=\count98&#10;\andhelp@=\toks17&#10;\eqnshift@=\dimen106&#10;\alignsep@=\dimen107&#10;\tagshift@=\dimen108&#10;\tagwidth@=\dimen109&#10;\totwidth@=\dimen110&#10;\lineht@=\dimen111&#10;\@envbody=\toks18&#10;\multlinegap=\skip44&#10;\multlinetaggap=\skip45&#10;\mathdisplay@stack=\toks19&#10;LaTeX Info: Redefining \[ on input line 2666.&#10;LaTeX Info: Redefining \] on input line 2667.&#10;) (D:\Latex\tex\latex\qip\qip.sty&#10;Package: qip 2003/11/05 Package for quantum information processing&#10;(C:\Program Files\MiKTeX-2.4.1705\texmf\tex\latex\base\ifthen.sty&#10;Package: ifthen 2001/05/26 v1.1c Standard LaTeX ifthen package (DPC)&#10;)) (C:\Program Files\MiKTeX-2.4.1705\texmf\tex\latex\graphics\color.sty&#10;Package: color 1999/02/16 v1.0i Standard LaTeX Color (DPC)&#10;(C:\Program Files\MiKTeX-2.4.1705\texmf\tex\latex\00miktex\color.cfg&#10;File: color.cfg 2003/03/08 v1.0 MiKTeX 'color' configuration&#10;)&#10;Package color Info: Driver file: dvips.def on input line 125.&#10;(C:\Program Files\MiKTeX-2.4.1705\texmf\tex\latex\graphics\dvips.def&#10;File: dvips.def 1999/02/16 v3.0i Driver-dependant file (DPC,SPQR)&#10;) (C:\Program Files\MiKTeX-2.4.1705\texmf\tex\latex\graphics\dvipsnam.def&#10;File: dvipsnam.def 1999/02/16 v3.0i Driver-dependant file (DPC,SPQR)&#10;))&#10;No file &quot;Text Box 209&quot;.aux.&#10;LaTeX Font Info:    Checking defaults for OML/cmm/m/it on input line 52.&#10;LaTeX Font Info:    ... okay on input line 52.&#10;LaTeX Font Info:    Checking defaults for T1/cmr/m/n on input line 52.&#10;LaTeX Font Info:    ... okay on input line 52.&#10;LaTeX Font Info:    Checking defaults for OT1/cmr/m/n on input line 52.&#10;LaTeX Font Info:    ... okay on input line 52.&#10;LaTeX Font Info:    Checking defaults for OMS/cmsy/m/n on input line 52.&#10;LaTeX Font Info:    ... okay on input line 52.&#10;LaTeX Font Info:    Checking defaults for OMX/cmex/m/n on input line 52.&#10;LaTeX Font Info:    ... okay on input line 52.&#10;LaTeX Font Info:    Checking defaults for U/cmr/m/n on input line 52.&#10;LaTeX Font Info:    ... okay on input line 52.&#10;! Text line contains an invalid character.&#10;l.53 \begin{minipage}{10cm}&#10;                            qubit as unit vector in $\mathbb{C}^2$\end{minip...&#10;A funny symbol that I can't read has just been input.&#10;Continue, and I'll forget that it ever happened.&#10;&#10;LaTeX Font Info:    Try loading font information for U+msa on input line 53.&#10;(C:\Program Files\MiKTeX-2.4.1705\texmf\tex\latex\amsfonts\umsa.fd&#10;File: umsa.fd 2002/01/19 v2.2g AMS font definitions&#10;)&#10;LaTeX Font Info:    Try loading font information for U+msb on input line 53.&#10;(C:\Program Files\MiKTeX-2.4.1705\texmf\tex\latex\amsfonts\umsb.fd&#10;File: umsb.fd 2002/01/19 v2.2g AMS font definitions&#10;) [1&#10;&#10;] (Text Box 209.aux) ) &#10;Here is how much of TeX's memory you used:&#10; 1629 strings out of 95888&#10; 17940 string characters out of 1194316&#10; 61467 words of memory out of 1065244&#10; 4648 multiletter control sequences out of 60000&#10; 5339 words of font info for 22 fonts, out of 1000000 for 2000&#10; 18 hyphenation exceptions out of 4999&#10; 27i,5n,24p,261b,133s stack positions out of 5000i,500n,10000p,200000b,32768s&#10;&#10;Output written on &quot;Text Box 209.dvi&quot; (1 page, 420 bytes).&#10;"/>
  <p:tag name="CTOP" val="160.625"/>
  <p:tag name="CLEFT" val="206"/>
  <p:tag name="CWIDTH" val="237"/>
  <p:tag name="CHEIGHT" val="21.25"/>
  <p:tag name="MAG" val="211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ket{00}+\ket{11}}{\sqrt{2}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47"/>
  <p:tag name="PICTUREFILESIZE" val="753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left\{ \frac{\ket{00} \pm \ket{11}}{\sqrt{2}}, \frac{\ket{01} \pm \ket{10}}{\sqrt{2}} \right\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13"/>
  <p:tag name="PICTUREFILESIZE" val="1638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sigma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22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sigma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22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sigma \in_R \{ 0,1,2,3 \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67"/>
  <p:tag name="PICTUREFILESIZE" val="687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4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3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3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4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4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3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4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9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f(x,y)\\&#10;=(a,b)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2"/>
  <p:tag name="PICTUREFILESIZE" val="537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f(x,y)\\&#10;=(a,b)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2"/>
  <p:tag name="PICTUREFILESIZE" val="537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f(x,y)\\&#10;=(a,b)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2"/>
  <p:tag name="PICTUREFILESIZE" val="537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b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28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a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25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6"/>
  <p:tag name="PICTUREFILESIZE" val="130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y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5"/>
  <p:tag name="PICTUREFILESIZE" val="92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4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3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f(x,y)\\&#10;=(a,b)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2"/>
  <p:tag name="PICTUREFILESIZE" val="537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b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28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a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25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mbox{ if } b=0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2"/>
  <p:tag name="PICTUREFILESIZE" val="3239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mbox{ if } b=1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2"/>
  <p:tag name="PICTUREFILESIZE" val="286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b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60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b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5"/>
  <p:tag name="PICTUREFILESIZE" val="85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mbox{ if } b=0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32"/>
  <p:tag name="PICTUREFILESIZE" val="190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mbox{ if } b=1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32"/>
  <p:tag name="PICTUREFILESIZE" val="1617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b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5"/>
  <p:tag name="PICTUREFILESIZE" val="84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b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5"/>
  <p:tag name="PICTUREFILESIZE" val="846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sigma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22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sigma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22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sigma \in_R \{ 0,1,2,3 \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67"/>
  <p:tag name="PICTUREFILESIZE" val="687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b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5"/>
  <p:tag name="PICTUREFILESIZE" val="85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mbox{ if } b=0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32"/>
  <p:tag name="PICTUREFILESIZE" val="190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mbox{ if } b=1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32"/>
  <p:tag name="PICTUREFILESIZE" val="161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14911</TotalTime>
  <Words>1220</Words>
  <Application>Microsoft Macintosh PowerPoint</Application>
  <PresentationFormat>On-screen Show (4:3)</PresentationFormat>
  <Paragraphs>334</Paragraphs>
  <Slides>39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Office Theme</vt:lpstr>
      <vt:lpstr>Custom Design</vt:lpstr>
      <vt:lpstr>Quantum Cryptography</vt:lpstr>
      <vt:lpstr>1969: Man on the Moon</vt:lpstr>
      <vt:lpstr>What will you learn from this Talk?</vt:lpstr>
      <vt:lpstr>Quantum Bit: Polarization of a Photon</vt:lpstr>
      <vt:lpstr>Qubit: Rectilinear/Computational Basis</vt:lpstr>
      <vt:lpstr>Detecting a Qubit</vt:lpstr>
      <vt:lpstr>Measuring a Qubit</vt:lpstr>
      <vt:lpstr>Diagonal/Hadamard Basis</vt:lpstr>
      <vt:lpstr>Measuring Collapses the State</vt:lpstr>
      <vt:lpstr>Measuring Collapses the State</vt:lpstr>
      <vt:lpstr>Quantum Mechanics </vt:lpstr>
      <vt:lpstr>PowerPoint Presentation</vt:lpstr>
      <vt:lpstr>EPR Pairs</vt:lpstr>
      <vt:lpstr>Quantum Teleportation</vt:lpstr>
      <vt:lpstr>Demonstration of Quantum Technology</vt:lpstr>
      <vt:lpstr>What will you Learn from this Talk?</vt:lpstr>
      <vt:lpstr>No-Cloning Theorem</vt:lpstr>
      <vt:lpstr>Quantum Key Distribution (QKD)</vt:lpstr>
      <vt:lpstr>Quantum Cryptography Landscape</vt:lpstr>
      <vt:lpstr>Quantum Key Distribution (QKD)</vt:lpstr>
      <vt:lpstr>Quantum Key Distribution (QKD)</vt:lpstr>
      <vt:lpstr>Quantum Key Distribution (QKD)</vt:lpstr>
      <vt:lpstr>Quantum Key Distribution (QKD)</vt:lpstr>
      <vt:lpstr>Quantum Hacking</vt:lpstr>
      <vt:lpstr>What will you Learn from this Talk?</vt:lpstr>
      <vt:lpstr>Position-Based Cryptography</vt:lpstr>
      <vt:lpstr>Position-Based Cryptography</vt:lpstr>
      <vt:lpstr>Basic task: Position Verification</vt:lpstr>
      <vt:lpstr>Position Verification: First Try</vt:lpstr>
      <vt:lpstr>Position Verification: Second Try</vt:lpstr>
      <vt:lpstr>The Attack</vt:lpstr>
      <vt:lpstr>Position Verification: Quantum Try</vt:lpstr>
      <vt:lpstr>Attacking Game</vt:lpstr>
      <vt:lpstr>Quantum Teleportation</vt:lpstr>
      <vt:lpstr>Teleportation Attack</vt:lpstr>
      <vt:lpstr>No-Go Theorem</vt:lpstr>
      <vt:lpstr>What Have You Learned from this Talk?</vt:lpstr>
      <vt:lpstr>What Have You Learned from this Talk?</vt:lpstr>
      <vt:lpstr>Thank you for your attention!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Noisy Storage talk</dc:title>
  <dc:creator>Christian Schaffner</dc:creator>
  <cp:lastModifiedBy>Christian Schaffner</cp:lastModifiedBy>
  <cp:revision>1819</cp:revision>
  <dcterms:created xsi:type="dcterms:W3CDTF">2010-01-20T16:17:28Z</dcterms:created>
  <dcterms:modified xsi:type="dcterms:W3CDTF">2016-01-22T06:41:45Z</dcterms:modified>
</cp:coreProperties>
</file>